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67" r:id="rId2"/>
  </p:sldMasterIdLst>
  <p:notesMasterIdLst>
    <p:notesMasterId r:id="rId28"/>
  </p:notesMasterIdLst>
  <p:handoutMasterIdLst>
    <p:handoutMasterId r:id="rId29"/>
  </p:handoutMasterIdLst>
  <p:sldIdLst>
    <p:sldId id="587" r:id="rId3"/>
    <p:sldId id="543" r:id="rId4"/>
    <p:sldId id="551" r:id="rId5"/>
    <p:sldId id="552" r:id="rId6"/>
    <p:sldId id="553" r:id="rId7"/>
    <p:sldId id="597" r:id="rId8"/>
    <p:sldId id="599" r:id="rId9"/>
    <p:sldId id="556" r:id="rId10"/>
    <p:sldId id="588" r:id="rId11"/>
    <p:sldId id="561" r:id="rId12"/>
    <p:sldId id="598" r:id="rId13"/>
    <p:sldId id="594" r:id="rId14"/>
    <p:sldId id="593" r:id="rId15"/>
    <p:sldId id="584" r:id="rId16"/>
    <p:sldId id="583" r:id="rId17"/>
    <p:sldId id="590" r:id="rId18"/>
    <p:sldId id="585" r:id="rId19"/>
    <p:sldId id="564" r:id="rId20"/>
    <p:sldId id="591" r:id="rId21"/>
    <p:sldId id="566" r:id="rId22"/>
    <p:sldId id="567" r:id="rId23"/>
    <p:sldId id="568" r:id="rId24"/>
    <p:sldId id="569" r:id="rId25"/>
    <p:sldId id="595" r:id="rId26"/>
    <p:sldId id="580" r:id="rId27"/>
  </p:sldIdLst>
  <p:sldSz cx="9144000" cy="6858000" type="screen4x3"/>
  <p:notesSz cx="6797675" cy="9928225"/>
  <p:custDataLst>
    <p:tags r:id="rId3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Hichert" initials="jh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7F00"/>
    <a:srgbClr val="333333"/>
    <a:srgbClr val="EE7F06"/>
    <a:srgbClr val="7A5449"/>
    <a:srgbClr val="262626"/>
    <a:srgbClr val="E87C06"/>
    <a:srgbClr val="FF9929"/>
    <a:srgbClr val="FFAD53"/>
    <a:srgbClr val="969696"/>
    <a:srgbClr val="1C1C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8" autoAdjust="0"/>
    <p:restoredTop sz="85226" autoAdjust="0"/>
  </p:normalViewPr>
  <p:slideViewPr>
    <p:cSldViewPr snapToGrid="0">
      <p:cViewPr>
        <p:scale>
          <a:sx n="100" d="100"/>
          <a:sy n="100" d="100"/>
        </p:scale>
        <p:origin x="-72" y="360"/>
      </p:cViewPr>
      <p:guideLst>
        <p:guide orient="horz" pos="2160"/>
        <p:guide pos="2880"/>
      </p:guideLst>
    </p:cSldViewPr>
  </p:slideViewPr>
  <p:outlineViewPr>
    <p:cViewPr>
      <p:scale>
        <a:sx n="33" d="100"/>
        <a:sy n="33" d="100"/>
      </p:scale>
      <p:origin x="0" y="72024"/>
    </p:cViewPr>
  </p:outlineViewPr>
  <p:notesTextViewPr>
    <p:cViewPr>
      <p:scale>
        <a:sx n="100" d="100"/>
        <a:sy n="100" d="100"/>
      </p:scale>
      <p:origin x="0" y="0"/>
    </p:cViewPr>
  </p:notesTextViewPr>
  <p:sorterViewPr>
    <p:cViewPr>
      <p:scale>
        <a:sx n="54" d="100"/>
        <a:sy n="54" d="100"/>
      </p:scale>
      <p:origin x="0" y="0"/>
    </p:cViewPr>
  </p:sorterViewPr>
  <p:notesViewPr>
    <p:cSldViewPr snapToGrid="0">
      <p:cViewPr varScale="1">
        <p:scale>
          <a:sx n="78" d="100"/>
          <a:sy n="78" d="100"/>
        </p:scale>
        <p:origin x="-3318" y="-108"/>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411"/>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sz="quarter" idx="1"/>
          </p:nvPr>
        </p:nvSpPr>
        <p:spPr>
          <a:xfrm>
            <a:off x="3850444" y="1"/>
            <a:ext cx="2945659" cy="496411"/>
          </a:xfrm>
          <a:prstGeom prst="rect">
            <a:avLst/>
          </a:prstGeom>
        </p:spPr>
        <p:txBody>
          <a:bodyPr vert="horz" lIns="91433" tIns="45717" rIns="91433" bIns="45717" rtlCol="0"/>
          <a:lstStyle>
            <a:lvl1pPr algn="r">
              <a:defRPr sz="1200"/>
            </a:lvl1pPr>
          </a:lstStyle>
          <a:p>
            <a:fld id="{F01358B9-E8F9-423E-A986-6101FB74A0DD}" type="datetimeFigureOut">
              <a:rPr lang="de-DE" smtClean="0"/>
              <a:pPr/>
              <a:t>24.11.2011</a:t>
            </a:fld>
            <a:endParaRPr lang="de-DE"/>
          </a:p>
        </p:txBody>
      </p:sp>
      <p:sp>
        <p:nvSpPr>
          <p:cNvPr id="4" name="Fußzeilenplatzhalter 3"/>
          <p:cNvSpPr>
            <a:spLocks noGrp="1"/>
          </p:cNvSpPr>
          <p:nvPr>
            <p:ph type="ftr" sz="quarter" idx="2"/>
          </p:nvPr>
        </p:nvSpPr>
        <p:spPr>
          <a:xfrm>
            <a:off x="1" y="9430091"/>
            <a:ext cx="2945659" cy="496411"/>
          </a:xfrm>
          <a:prstGeom prst="rect">
            <a:avLst/>
          </a:prstGeom>
        </p:spPr>
        <p:txBody>
          <a:bodyPr vert="horz" lIns="91433" tIns="45717" rIns="91433" bIns="45717"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433" tIns="45717" rIns="91433" bIns="45717" rtlCol="0" anchor="b"/>
          <a:lstStyle>
            <a:lvl1pPr algn="r">
              <a:defRPr sz="1200"/>
            </a:lvl1pPr>
          </a:lstStyle>
          <a:p>
            <a:fld id="{0854105B-6BA5-4033-B06D-A6A17C6D8EC0}" type="slidenum">
              <a:rPr lang="de-DE" smtClean="0"/>
              <a:pPr/>
              <a:t>‹#›</a:t>
            </a:fld>
            <a:endParaRPr lang="de-DE"/>
          </a:p>
        </p:txBody>
      </p:sp>
    </p:spTree>
    <p:extLst>
      <p:ext uri="{BB962C8B-B14F-4D97-AF65-F5344CB8AC3E}">
        <p14:creationId xmlns:p14="http://schemas.microsoft.com/office/powerpoint/2010/main" xmlns="" val="3203493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411"/>
          </a:xfrm>
          <a:prstGeom prst="rect">
            <a:avLst/>
          </a:prstGeom>
        </p:spPr>
        <p:txBody>
          <a:bodyPr vert="horz" lIns="91433" tIns="45717" rIns="91433" bIns="45717" rtlCol="0"/>
          <a:lstStyle>
            <a:lvl1pPr algn="l">
              <a:defRPr sz="1200"/>
            </a:lvl1pPr>
          </a:lstStyle>
          <a:p>
            <a:endParaRPr lang="de-DE"/>
          </a:p>
        </p:txBody>
      </p:sp>
      <p:sp>
        <p:nvSpPr>
          <p:cNvPr id="3" name="Datumsplatzhalter 2"/>
          <p:cNvSpPr>
            <a:spLocks noGrp="1"/>
          </p:cNvSpPr>
          <p:nvPr>
            <p:ph type="dt" idx="1"/>
          </p:nvPr>
        </p:nvSpPr>
        <p:spPr>
          <a:xfrm>
            <a:off x="3850444" y="1"/>
            <a:ext cx="2945659" cy="496411"/>
          </a:xfrm>
          <a:prstGeom prst="rect">
            <a:avLst/>
          </a:prstGeom>
        </p:spPr>
        <p:txBody>
          <a:bodyPr vert="horz" lIns="91433" tIns="45717" rIns="91433" bIns="45717" rtlCol="0"/>
          <a:lstStyle>
            <a:lvl1pPr algn="r">
              <a:defRPr sz="1200"/>
            </a:lvl1pPr>
          </a:lstStyle>
          <a:p>
            <a:fld id="{E1B3256F-A9C5-4A4A-B811-6EFE99DD3B7B}" type="datetimeFigureOut">
              <a:rPr lang="de-DE" smtClean="0"/>
              <a:pPr/>
              <a:t>24.11.2011</a:t>
            </a:fld>
            <a:endParaRPr lang="de-DE"/>
          </a:p>
        </p:txBody>
      </p:sp>
      <p:sp>
        <p:nvSpPr>
          <p:cNvPr id="4" name="Folienbildplatzhalter 3"/>
          <p:cNvSpPr>
            <a:spLocks noGrp="1" noRot="1" noChangeAspect="1"/>
          </p:cNvSpPr>
          <p:nvPr>
            <p:ph type="sldImg" idx="2"/>
          </p:nvPr>
        </p:nvSpPr>
        <p:spPr>
          <a:xfrm>
            <a:off x="152400" y="506413"/>
            <a:ext cx="6503988" cy="4878387"/>
          </a:xfrm>
          <a:prstGeom prst="rect">
            <a:avLst/>
          </a:prstGeom>
          <a:noFill/>
          <a:ln w="12700">
            <a:solidFill>
              <a:prstClr val="black"/>
            </a:solidFill>
          </a:ln>
        </p:spPr>
        <p:txBody>
          <a:bodyPr vert="horz" lIns="91433" tIns="45717" rIns="91433" bIns="45717" rtlCol="0" anchor="ctr"/>
          <a:lstStyle/>
          <a:p>
            <a:endParaRPr lang="de-DE"/>
          </a:p>
        </p:txBody>
      </p:sp>
      <p:sp>
        <p:nvSpPr>
          <p:cNvPr id="5" name="Notizenplatzhalter 4"/>
          <p:cNvSpPr>
            <a:spLocks noGrp="1"/>
          </p:cNvSpPr>
          <p:nvPr>
            <p:ph type="body" sz="quarter" idx="3"/>
          </p:nvPr>
        </p:nvSpPr>
        <p:spPr>
          <a:xfrm>
            <a:off x="419192" y="5559808"/>
            <a:ext cx="5959295" cy="3648623"/>
          </a:xfrm>
          <a:prstGeom prst="rect">
            <a:avLst/>
          </a:prstGeom>
        </p:spPr>
        <p:txBody>
          <a:bodyPr vert="horz" lIns="91433" tIns="45717" rIns="91433" bIns="45717"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30091"/>
            <a:ext cx="2945659" cy="496411"/>
          </a:xfrm>
          <a:prstGeom prst="rect">
            <a:avLst/>
          </a:prstGeom>
        </p:spPr>
        <p:txBody>
          <a:bodyPr vert="horz" lIns="91433" tIns="45717" rIns="91433" bIns="4571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433" tIns="45717" rIns="91433" bIns="45717" rtlCol="0" anchor="b"/>
          <a:lstStyle>
            <a:lvl1pPr algn="r">
              <a:defRPr sz="1200"/>
            </a:lvl1pPr>
          </a:lstStyle>
          <a:p>
            <a:fld id="{CE3F6CF2-AA75-457E-820B-85B5C07CD9DD}" type="slidenum">
              <a:rPr lang="de-DE" smtClean="0"/>
              <a:pPr/>
              <a:t>‹#›</a:t>
            </a:fld>
            <a:endParaRPr lang="de-DE"/>
          </a:p>
        </p:txBody>
      </p:sp>
    </p:spTree>
    <p:extLst>
      <p:ext uri="{BB962C8B-B14F-4D97-AF65-F5344CB8AC3E}">
        <p14:creationId xmlns:p14="http://schemas.microsoft.com/office/powerpoint/2010/main" xmlns="" val="57412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US" noProof="0" dirty="0" smtClean="0"/>
              <a:t>Astaro was established in the year 2000 with the idea</a:t>
            </a:r>
            <a:r>
              <a:rPr lang="en-US" baseline="0" noProof="0" dirty="0" smtClean="0"/>
              <a:t> to provide technology to protect users against viruses and other Internet threat.</a:t>
            </a:r>
          </a:p>
          <a:p>
            <a:r>
              <a:rPr lang="en-US" baseline="0" noProof="0" dirty="0" smtClean="0"/>
              <a:t>Right from the beginning the focus and concentration was on added value in the Internet Security space. Components which had been available in the open source community had been taken. Missing pieces had been developed and finally a product was completed by user interface, documentation and support.</a:t>
            </a:r>
          </a:p>
          <a:p>
            <a:r>
              <a:rPr lang="en-US" baseline="0" noProof="0" dirty="0" smtClean="0"/>
              <a:t>The success through the first decade of Astaro is based on easy of use and an undisputable protection. It simply works! </a:t>
            </a:r>
          </a:p>
          <a:p>
            <a:r>
              <a:rPr lang="en-US" baseline="0" noProof="0" dirty="0" smtClean="0"/>
              <a:t>With our solution partners, mostly System Integrators and Value Added Resellers we have more than 50,000 customers around the globe and we are growing and gaining market share and relevance in our market right now.</a:t>
            </a:r>
          </a:p>
          <a:p>
            <a:r>
              <a:rPr lang="en-US" noProof="0" dirty="0" smtClean="0"/>
              <a:t>Astaro</a:t>
            </a:r>
            <a:r>
              <a:rPr lang="en-US" baseline="0" noProof="0" dirty="0" smtClean="0"/>
              <a:t> is perceived as a major driver from the firewall to the UTM technology. What was called in the beginning a “all in one” approach turned into Unified Threat Management (UTM). Don´t be surprised to hear more from Astaro the term “Astaro Security Wall” which is the next innovation step we will make. Based on the concept “Astaro Security Wall” we will give companies guidance and technologies to be protected in all aspects of IT. For our integration partners it means incremental business opportunities in regards of technology and consulting services.</a:t>
            </a:r>
          </a:p>
          <a:p>
            <a:r>
              <a:rPr lang="en-US" baseline="0" noProof="0" dirty="0" smtClean="0"/>
              <a:t>Our desire will remain to invent future proven technology. At the moment we are working on layer 7 technology, on Log management, on client security, on multiple feature request from our customers and partners. </a:t>
            </a:r>
            <a:endParaRPr lang="en-US" noProof="0" dirty="0"/>
          </a:p>
        </p:txBody>
      </p:sp>
      <p:sp>
        <p:nvSpPr>
          <p:cNvPr id="4" name="Foliennummernplatzhalter 3"/>
          <p:cNvSpPr>
            <a:spLocks noGrp="1"/>
          </p:cNvSpPr>
          <p:nvPr>
            <p:ph type="sldNum" sz="quarter" idx="10"/>
          </p:nvPr>
        </p:nvSpPr>
        <p:spPr/>
        <p:txBody>
          <a:bodyPr/>
          <a:lstStyle/>
          <a:p>
            <a:fld id="{CE3F6CF2-AA75-457E-820B-85B5C07CD9DD}" type="slidenum">
              <a:rPr lang="de-DE" smtClean="0"/>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rPr>
              <a:t>The ASG product line covers models for small networks and remote locations with up to 10 users to large networks with up to 5000 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rPr>
              <a:t>As opposed to other UTM solutions, Astaro software can be also installed on your own servers.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rPr>
              <a:t>The same set of security applications, including features such as Active/Active Clustering, WAN Uplink Balancing or Active Directory Integration, is available on all Astaro Security Gateway models - no matter if the hardware, software or virtual appliance is deployed.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rPr>
              <a:t>Furthermore, every hardware appliance contains an integrated hard drive for local spam quarantine and log/reporting information. Therefore, even the smallest remote office can get the same protection as a company's central office - without compromise.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rPr>
              <a:t>The ASG 525 and 625 models offer the highest availability through a redundant hard drive and power supply.</a:t>
            </a:r>
            <a:endParaRPr lang="en-GB" baseline="0" dirty="0" smtClean="0"/>
          </a:p>
        </p:txBody>
      </p:sp>
      <p:sp>
        <p:nvSpPr>
          <p:cNvPr id="4" name="Slide Number Placeholder 3"/>
          <p:cNvSpPr>
            <a:spLocks noGrp="1"/>
          </p:cNvSpPr>
          <p:nvPr>
            <p:ph type="sldNum" sz="quarter" idx="10"/>
          </p:nvPr>
        </p:nvSpPr>
        <p:spPr/>
        <p:txBody>
          <a:bodyPr/>
          <a:lstStyle/>
          <a:p>
            <a:fld id="{CE3F6CF2-AA75-457E-820B-85B5C07CD9DD}"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-Think of your firewall/web filter as a concrete wall. </a:t>
            </a:r>
          </a:p>
          <a:p>
            <a:pPr defTabSz="904433">
              <a:defRPr/>
            </a:pPr>
            <a:r>
              <a:rPr lang="en-US" baseline="0" dirty="0" smtClean="0"/>
              <a:t>-You want to allow water to pass through it, so you drill a hole for it. However, once the hole is drilled, you can’t know if the hole is being used as you intended unless you stand there and watch the activity closely, otherwise poison could use the hole as well as the water and you wouldn’t even know.</a:t>
            </a:r>
          </a:p>
          <a:p>
            <a:pPr defTabSz="904433">
              <a:defRPr/>
            </a:pPr>
            <a:r>
              <a:rPr lang="en-US" baseline="0" dirty="0" smtClean="0"/>
              <a:t>-Web applications present the same problem to your firewall.</a:t>
            </a:r>
          </a:p>
          <a:p>
            <a:pPr defTabSz="904433">
              <a:defRPr/>
            </a:pPr>
            <a:r>
              <a:rPr lang="en-US" baseline="0" dirty="0" smtClean="0"/>
              <a:t>-They are sneaky, and now use common holes (like ones opened by the administrator for you to surf) in order to function uninhibited.</a:t>
            </a:r>
          </a:p>
          <a:p>
            <a:pPr defTabSz="904433">
              <a:defRPr/>
            </a:pPr>
            <a:endParaRPr lang="en-US" baseline="0" dirty="0" smtClean="0"/>
          </a:p>
          <a:p>
            <a:pPr defTabSz="904433">
              <a:defRPr/>
            </a:pPr>
            <a:r>
              <a:rPr lang="en-US" baseline="0" dirty="0" smtClean="0"/>
              <a:t>Just like our concrete wall, if we want to know more about what is passing through our firewall and filters, we must add some capability to our infrastructure. </a:t>
            </a:r>
          </a:p>
          <a:p>
            <a:pPr defTabSz="904433">
              <a:defRPr/>
            </a:pPr>
            <a:r>
              <a:rPr lang="en-US" baseline="0" dirty="0" smtClean="0"/>
              <a:t>The problem is how to separate the desired or “good” traffic from the unwanted or dangerous. Admins need a way to see what is going on, and make decisions based on what they want to allow or block.</a:t>
            </a:r>
            <a:endParaRPr lang="en-US" dirty="0" smtClean="0"/>
          </a:p>
          <a:p>
            <a:pPr defTabSz="904433">
              <a:defRPr/>
            </a:pPr>
            <a:endParaRPr lang="en-US" baseline="0" dirty="0" smtClean="0"/>
          </a:p>
          <a:p>
            <a:pPr defTabSz="904433">
              <a:defRPr/>
            </a:pPr>
            <a:r>
              <a:rPr lang="en-US" baseline="0" dirty="0" smtClean="0"/>
              <a:t>-Application Visibility and Control COMPLEMENTS your firewall and other existing tools by increasing your security with new capabilities.</a:t>
            </a:r>
          </a:p>
          <a:p>
            <a:endParaRPr lang="en-US" baseline="0" dirty="0" smtClean="0"/>
          </a:p>
        </p:txBody>
      </p:sp>
      <p:sp>
        <p:nvSpPr>
          <p:cNvPr id="4" name="Slide Number Placeholder 3"/>
          <p:cNvSpPr>
            <a:spLocks noGrp="1"/>
          </p:cNvSpPr>
          <p:nvPr>
            <p:ph type="sldNum" sz="quarter" idx="10"/>
          </p:nvPr>
        </p:nvSpPr>
        <p:spPr/>
        <p:txBody>
          <a:bodyPr/>
          <a:lstStyle/>
          <a:p>
            <a:fld id="{CE3F6CF2-AA75-457E-820B-85B5C07CD9DD}" type="slidenum">
              <a:rPr lang="de-DE" smtClean="0"/>
              <a:pPr/>
              <a:t>13</a:t>
            </a:fld>
            <a:endParaRPr lang="de-DE" dirty="0"/>
          </a:p>
        </p:txBody>
      </p:sp>
    </p:spTree>
    <p:extLst>
      <p:ext uri="{BB962C8B-B14F-4D97-AF65-F5344CB8AC3E}">
        <p14:creationId xmlns:p14="http://schemas.microsoft.com/office/powerpoint/2010/main" xmlns="" val="163804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problem: Employees need the Internet to do their jobs, but web applications can kill their productivity and damage your infrastructure.</a:t>
            </a:r>
          </a:p>
          <a:p>
            <a:r>
              <a:rPr lang="en-US" baseline="0" dirty="0" smtClean="0"/>
              <a:t>-Encrypted, sneaky applications like </a:t>
            </a:r>
            <a:r>
              <a:rPr lang="en-US" baseline="0" dirty="0" err="1" smtClean="0"/>
              <a:t>Ultrasurf</a:t>
            </a:r>
            <a:r>
              <a:rPr lang="en-US" baseline="0" dirty="0" smtClean="0"/>
              <a:t> allow users to bypass your security and surf unfiltered and bypass Intrusion Protection and Virus Scanning.</a:t>
            </a:r>
          </a:p>
          <a:p>
            <a:r>
              <a:rPr lang="en-US" baseline="0" dirty="0" smtClean="0"/>
              <a:t>-Even worse, remote control applications like Go2MyPC and </a:t>
            </a:r>
            <a:r>
              <a:rPr lang="en-US" baseline="0" dirty="0" err="1" smtClean="0"/>
              <a:t>TeamViewer</a:t>
            </a:r>
            <a:r>
              <a:rPr lang="en-US" baseline="0" dirty="0" smtClean="0"/>
              <a:t> allow unauthorized people to enter the company network from the outside!</a:t>
            </a:r>
          </a:p>
          <a:p>
            <a:r>
              <a:rPr lang="en-US" baseline="0" dirty="0" smtClean="0"/>
              <a:t>-File sharing applications can leave the company liable for illegal downloads done by their employees, and limit the Internet speeds of others trying to work.</a:t>
            </a:r>
          </a:p>
          <a:p>
            <a:r>
              <a:rPr lang="en-US" baseline="0" dirty="0" smtClean="0"/>
              <a:t>-88% of Facebook usage at work is simple profile and news viewing, companies DON’T have a “Farmville problem”.</a:t>
            </a:r>
          </a:p>
          <a:p>
            <a:endParaRPr lang="en-US" baseline="0" dirty="0" smtClean="0"/>
          </a:p>
          <a:p>
            <a:r>
              <a:rPr lang="en-US" baseline="0" dirty="0" smtClean="0"/>
              <a:t>Applications are now developed specifically to work through existing firewalls and Web Filters. </a:t>
            </a:r>
          </a:p>
          <a:p>
            <a:r>
              <a:rPr lang="en-US" baseline="0" dirty="0" smtClean="0"/>
              <a:t>To keep your business secure, you need to identify and control applications. For this, a different capability is needed.</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OLD Notes:</a:t>
            </a:r>
          </a:p>
          <a:p>
            <a:r>
              <a:rPr lang="en-US" baseline="0" dirty="0" smtClean="0"/>
              <a:t>-But think about how much time and bandwidth is lost to real habitual behavior like just going through the morning news and watching a few dozen video clips. Then it’s time to review the Facebook recent events, even if there are hundreds of them. They have the links to click, the videos to watch, the responses to write, all while they should be working! Ask yourself, do you REALLY know how employees spend their day online? Would you like to? Is your company going to be liable for what they download? Will they get something which bypasses your protections, infects them, and promptly attacks everything on the network? These are questions you should be asking.</a:t>
            </a:r>
          </a:p>
          <a:p>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14</a:t>
            </a:fld>
            <a:endParaRPr lang="de-DE" dirty="0"/>
          </a:p>
        </p:txBody>
      </p:sp>
    </p:spTree>
    <p:extLst>
      <p:ext uri="{BB962C8B-B14F-4D97-AF65-F5344CB8AC3E}">
        <p14:creationId xmlns:p14="http://schemas.microsoft.com/office/powerpoint/2010/main" xmlns="" val="163804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ability to identify traffic and control what happens in the network is a powerful tool which appeals to customers and is driving sales decisions.</a:t>
            </a:r>
          </a:p>
          <a:p>
            <a:endParaRPr lang="en-US" dirty="0" smtClean="0"/>
          </a:p>
          <a:p>
            <a:r>
              <a:rPr lang="en-US" dirty="0" smtClean="0"/>
              <a:t>-Existing</a:t>
            </a:r>
            <a:r>
              <a:rPr lang="en-US" baseline="0" dirty="0" smtClean="0"/>
              <a:t> solutions are focused on the building and maintenance of “rules” which can control what is allowed to happen. </a:t>
            </a:r>
          </a:p>
          <a:p>
            <a:r>
              <a:rPr lang="en-US" baseline="0" dirty="0" smtClean="0"/>
              <a:t>-This style of network security management has remained mostly unchanged for over 20 years; admins will create policy which they HOPE will stop unwanted or dangerous traffic.</a:t>
            </a:r>
          </a:p>
          <a:p>
            <a:endParaRPr lang="en-US" baseline="0" dirty="0" smtClean="0"/>
          </a:p>
          <a:p>
            <a:r>
              <a:rPr lang="en-US" dirty="0" smtClean="0"/>
              <a:t>-</a:t>
            </a:r>
            <a:r>
              <a:rPr lang="en-US" dirty="0" err="1" smtClean="0"/>
              <a:t>Astaro’s</a:t>
            </a:r>
            <a:r>
              <a:rPr lang="en-US" dirty="0" smtClean="0"/>
              <a:t> approach is to focus</a:t>
            </a:r>
            <a:r>
              <a:rPr lang="en-US" baseline="0" dirty="0" smtClean="0"/>
              <a:t> on the visibility and work with you from there.</a:t>
            </a:r>
          </a:p>
          <a:p>
            <a:r>
              <a:rPr lang="en-US" baseline="0" dirty="0" smtClean="0"/>
              <a:t>-Admins should:</a:t>
            </a:r>
          </a:p>
          <a:p>
            <a:pPr marL="621798" lvl="1" indent="-169581">
              <a:buFont typeface="Arial" pitchFamily="34" charset="0"/>
              <a:buChar char="•"/>
            </a:pPr>
            <a:r>
              <a:rPr lang="en-US" baseline="0" dirty="0" smtClean="0"/>
              <a:t>See what is happening in real-time</a:t>
            </a:r>
          </a:p>
          <a:p>
            <a:pPr marL="621798" lvl="1" indent="-169581">
              <a:buFont typeface="Arial" pitchFamily="34" charset="0"/>
              <a:buChar char="•"/>
            </a:pPr>
            <a:r>
              <a:rPr lang="en-US" baseline="0" dirty="0" smtClean="0"/>
              <a:t>Be able to completely block or allow applications</a:t>
            </a:r>
          </a:p>
          <a:p>
            <a:pPr marL="621798" lvl="1" indent="-169581">
              <a:buFont typeface="Arial" pitchFamily="34" charset="0"/>
              <a:buChar char="•"/>
            </a:pPr>
            <a:r>
              <a:rPr lang="en-US" baseline="0" dirty="0" smtClean="0"/>
              <a:t>Allocate bandwidth and prioritize by shaping traffic to their requirements</a:t>
            </a:r>
          </a:p>
          <a:p>
            <a:pPr marL="621798" lvl="1" indent="-169581" defTabSz="904433">
              <a:buFont typeface="Arial" pitchFamily="34" charset="0"/>
              <a:buChar char="•"/>
              <a:defRPr/>
            </a:pPr>
            <a:r>
              <a:rPr lang="en-US" baseline="0" dirty="0" smtClean="0"/>
              <a:t>Review and report on what happened in the past</a:t>
            </a:r>
          </a:p>
          <a:p>
            <a:pPr marL="621798" lvl="1" indent="-169581">
              <a:buFont typeface="Arial" pitchFamily="34" charset="0"/>
              <a:buChar char="•"/>
            </a:pPr>
            <a:endParaRPr lang="en-US" baseline="0" dirty="0" smtClean="0"/>
          </a:p>
          <a:p>
            <a:endParaRPr lang="en-US" baseline="0" dirty="0" smtClean="0"/>
          </a:p>
          <a:p>
            <a:r>
              <a:rPr lang="en-US" baseline="0" dirty="0" smtClean="0"/>
              <a:t>-With the right information presented correctly, they are in a better position to evaluate where they are, and where they want to go. After all, like a maze, navigating blindly and making guesses won’t be the best route!</a:t>
            </a:r>
          </a:p>
          <a:p>
            <a:endParaRPr lang="en-US" baseline="0" dirty="0" smtClean="0"/>
          </a:p>
          <a:p>
            <a:r>
              <a:rPr lang="en-US" baseline="0" dirty="0" smtClean="0"/>
              <a:t>Let’s look at why our solution is different from the competition by focusing on the SMB and their needs without all the complex training and administrative overhead…</a:t>
            </a:r>
          </a:p>
          <a:p>
            <a:endParaRPr lang="en-US" dirty="0"/>
          </a:p>
        </p:txBody>
      </p:sp>
      <p:sp>
        <p:nvSpPr>
          <p:cNvPr id="4" name="Slide Number Placeholder 3"/>
          <p:cNvSpPr>
            <a:spLocks noGrp="1"/>
          </p:cNvSpPr>
          <p:nvPr>
            <p:ph type="sldNum" sz="quarter" idx="10"/>
          </p:nvPr>
        </p:nvSpPr>
        <p:spPr/>
        <p:txBody>
          <a:bodyPr/>
          <a:lstStyle/>
          <a:p>
            <a:fld id="{CE3F6CF2-AA75-457E-820B-85B5C07CD9DD}" type="slidenum">
              <a:rPr lang="de-DE" smtClean="0"/>
              <a:pPr/>
              <a:t>15</a:t>
            </a:fld>
            <a:endParaRPr lang="de-DE" dirty="0"/>
          </a:p>
        </p:txBody>
      </p:sp>
    </p:spTree>
    <p:extLst>
      <p:ext uri="{BB962C8B-B14F-4D97-AF65-F5344CB8AC3E}">
        <p14:creationId xmlns:p14="http://schemas.microsoft.com/office/powerpoint/2010/main" xmlns="" val="163804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 visibility is where we start, and it is crucial. </a:t>
            </a:r>
          </a:p>
          <a:p>
            <a:r>
              <a:rPr lang="en-US" i="0" baseline="0" dirty="0" smtClean="0"/>
              <a:t>-Other solutions give you the ability to create policy and rules, but are focused on a pro-active approach. With them, you must put in place your rules from scratch.</a:t>
            </a:r>
          </a:p>
          <a:p>
            <a:r>
              <a:rPr lang="en-US" i="0" baseline="0" dirty="0" smtClean="0"/>
              <a:t>-It is easier to get started by REACTING.</a:t>
            </a:r>
          </a:p>
          <a:p>
            <a:r>
              <a:rPr lang="en-US" i="0" baseline="0" dirty="0" smtClean="0"/>
              <a:t>-You see what’s happening in real-time, and use the information to make EDUCATED decisions. </a:t>
            </a:r>
          </a:p>
          <a:p>
            <a:r>
              <a:rPr lang="en-US" i="0" baseline="0" dirty="0" smtClean="0"/>
              <a:t>-With this design, you avoid wasting time on making rules which aren’t needed or a problem for your business.</a:t>
            </a:r>
          </a:p>
          <a:p>
            <a:r>
              <a:rPr lang="en-US" i="0" baseline="0" dirty="0" smtClean="0"/>
              <a:t>-Instead of trying to do “best-practices” cookie-cutter profiles, you can specifically tailor your policy so it precisely fits your network and your usage.</a:t>
            </a:r>
          </a:p>
          <a:p>
            <a:endParaRPr lang="en-US" i="0" baseline="0" dirty="0" smtClean="0"/>
          </a:p>
          <a:p>
            <a:r>
              <a:rPr lang="en-US" i="0" baseline="0" dirty="0" smtClean="0"/>
              <a:t>-With our new flow monitor, we condense a large amount of information into a crisp, readable display. </a:t>
            </a:r>
          </a:p>
          <a:p>
            <a:r>
              <a:rPr lang="en-US" i="0" baseline="0" dirty="0" smtClean="0"/>
              <a:t>-Like other areas of ASG, you can demand more details and drill deeper; we avoid swamping you with every number we can think you might need all at once.</a:t>
            </a:r>
          </a:p>
          <a:p>
            <a:r>
              <a:rPr lang="en-US" i="0" baseline="0" dirty="0" smtClean="0"/>
              <a:t>-Graphical views via a live chart gives you a visual display of the traffic as it happens for an alternate way of seeing things.</a:t>
            </a:r>
          </a:p>
          <a:p>
            <a:endParaRPr lang="en-US" i="0" baseline="0" dirty="0" smtClean="0"/>
          </a:p>
          <a:p>
            <a:r>
              <a:rPr lang="en-US" i="0" baseline="0" dirty="0" smtClean="0"/>
              <a:t>The Flow Monitor will allow you to take action DIRECTLY from the display, letting you block, shape, or momentarily kill a traffic flow to give you a breather while you make adjustments or go talk to someone.</a:t>
            </a:r>
          </a:p>
        </p:txBody>
      </p:sp>
      <p:sp>
        <p:nvSpPr>
          <p:cNvPr id="4" name="Slide Number Placeholder 3"/>
          <p:cNvSpPr>
            <a:spLocks noGrp="1"/>
          </p:cNvSpPr>
          <p:nvPr>
            <p:ph type="sldNum" sz="quarter" idx="10"/>
          </p:nvPr>
        </p:nvSpPr>
        <p:spPr/>
        <p:txBody>
          <a:bodyPr/>
          <a:lstStyle/>
          <a:p>
            <a:fld id="{CE3F6CF2-AA75-457E-820B-85B5C07CD9DD}" type="slidenum">
              <a:rPr lang="de-DE" smtClean="0"/>
              <a:pPr/>
              <a:t>17</a:t>
            </a:fld>
            <a:endParaRPr lang="de-DE" dirty="0"/>
          </a:p>
        </p:txBody>
      </p:sp>
    </p:spTree>
    <p:extLst>
      <p:ext uri="{BB962C8B-B14F-4D97-AF65-F5344CB8AC3E}">
        <p14:creationId xmlns:p14="http://schemas.microsoft.com/office/powerpoint/2010/main" xmlns="" val="163804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04433">
              <a:defRPr/>
            </a:pPr>
            <a:r>
              <a:rPr lang="en-US" dirty="0" smtClean="0"/>
              <a:t>-Working</a:t>
            </a:r>
            <a:r>
              <a:rPr lang="en-US" baseline="0" dirty="0" smtClean="0"/>
              <a:t> with the application system is possible at anytime. Using the Application Control mechanics, you are the architect of how you want your network traffic to ebb and flow. </a:t>
            </a:r>
          </a:p>
          <a:p>
            <a:pPr defTabSz="904433">
              <a:defRPr/>
            </a:pPr>
            <a:endParaRPr lang="en-US" baseline="0" dirty="0" smtClean="0"/>
          </a:p>
          <a:p>
            <a:pPr defTabSz="904433">
              <a:defRPr/>
            </a:pPr>
            <a:r>
              <a:rPr lang="en-US" baseline="0" dirty="0" smtClean="0"/>
              <a:t>-You can choose to block or allow individual applications which are identified regardless of their port or protocol via finely crafted recognition patterns. </a:t>
            </a:r>
          </a:p>
          <a:p>
            <a:pPr defTabSz="904433">
              <a:defRPr/>
            </a:pPr>
            <a:r>
              <a:rPr lang="en-US" baseline="0" dirty="0" smtClean="0"/>
              <a:t>-You will find applications grouped by category and labeled with Meta tags like productivity or bandwidth-usage, all of which can be used in your controlling plans. </a:t>
            </a:r>
          </a:p>
          <a:p>
            <a:pPr defTabSz="904433">
              <a:defRPr/>
            </a:pPr>
            <a:r>
              <a:rPr lang="en-US" baseline="0" dirty="0" smtClean="0"/>
              <a:t>-Choose to block all “risky” applications, or ones used for transferring files for example.</a:t>
            </a:r>
          </a:p>
          <a:p>
            <a:pPr defTabSz="904433">
              <a:defRPr/>
            </a:pPr>
            <a:endParaRPr lang="en-US" baseline="0" dirty="0" smtClean="0"/>
          </a:p>
          <a:p>
            <a:pPr defTabSz="904433">
              <a:defRPr/>
            </a:pPr>
            <a:r>
              <a:rPr lang="en-US" baseline="0" dirty="0" smtClean="0"/>
              <a:t>-A great design presents all this information in a concise way which can be worked with easily. Admins won’t feel overwhelmed with a slew of unknown controls and options. </a:t>
            </a:r>
          </a:p>
          <a:p>
            <a:pPr defTabSz="904433">
              <a:defRPr/>
            </a:pPr>
            <a:r>
              <a:rPr lang="en-US" baseline="0" dirty="0" smtClean="0"/>
              <a:t>-The entire layout is designed to be familiar immediately.</a:t>
            </a:r>
          </a:p>
          <a:p>
            <a:pPr defTabSz="904433">
              <a:defRPr/>
            </a:pPr>
            <a:endParaRPr lang="en-US" dirty="0"/>
          </a:p>
        </p:txBody>
      </p:sp>
      <p:sp>
        <p:nvSpPr>
          <p:cNvPr id="4" name="Zástupný symbol pro číslo snímku 3"/>
          <p:cNvSpPr>
            <a:spLocks noGrp="1"/>
          </p:cNvSpPr>
          <p:nvPr>
            <p:ph type="sldNum" sz="quarter" idx="10"/>
          </p:nvPr>
        </p:nvSpPr>
        <p:spPr/>
        <p:txBody>
          <a:bodyPr/>
          <a:lstStyle/>
          <a:p>
            <a:fld id="{CE3F6CF2-AA75-457E-820B-85B5C07CD9DD}" type="slidenum">
              <a:rPr lang="de-DE" smtClean="0"/>
              <a:pPr/>
              <a:t>19</a:t>
            </a:fld>
            <a:endParaRPr lang="de-DE"/>
          </a:p>
        </p:txBody>
      </p:sp>
    </p:spTree>
    <p:extLst>
      <p:ext uri="{BB962C8B-B14F-4D97-AF65-F5344CB8AC3E}">
        <p14:creationId xmlns:p14="http://schemas.microsoft.com/office/powerpoint/2010/main" xmlns="" val="1524389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-It isn’t just about blocking or allowing. Limiting</a:t>
            </a:r>
            <a:r>
              <a:rPr lang="en-US" baseline="0" dirty="0" smtClean="0"/>
              <a:t> admins to that kind of choice can cause more work than it saves in many cases.</a:t>
            </a:r>
          </a:p>
          <a:p>
            <a:r>
              <a:rPr lang="en-US" baseline="0" dirty="0" smtClean="0"/>
              <a:t>-What if </a:t>
            </a:r>
            <a:r>
              <a:rPr lang="en-US" baseline="0" dirty="0" err="1" smtClean="0"/>
              <a:t>Hulu</a:t>
            </a:r>
            <a:r>
              <a:rPr lang="en-US" baseline="0" dirty="0" smtClean="0"/>
              <a:t> is needed to view webcasts or some business-related information?</a:t>
            </a:r>
          </a:p>
          <a:p>
            <a:r>
              <a:rPr lang="en-US" baseline="0" dirty="0" smtClean="0"/>
              <a:t>-What if you need to allow salesforce.com, but also want it to have a reserved amount of your Internet connection available at all times?</a:t>
            </a:r>
          </a:p>
          <a:p>
            <a:r>
              <a:rPr lang="en-US" baseline="0" dirty="0" smtClean="0"/>
              <a:t>-Being able to shape/tune the usage of your Internet connection is a powerful ability. </a:t>
            </a:r>
          </a:p>
          <a:p>
            <a:r>
              <a:rPr lang="en-US" baseline="0" dirty="0" smtClean="0"/>
              <a:t>-Delivering this functionality in a useful manner gives admins something they always appreciate: choice. </a:t>
            </a:r>
          </a:p>
          <a:p>
            <a:endParaRPr lang="en-US" baseline="0" dirty="0" smtClean="0"/>
          </a:p>
          <a:p>
            <a:r>
              <a:rPr lang="en-US" baseline="0" dirty="0" smtClean="0"/>
              <a:t>-They can CHOOSE how they want activities to happen on their network, without being FORCED into a YES or NO decision which might not fit their network needs, and makes them create a ton of exceptions and place </a:t>
            </a:r>
            <a:r>
              <a:rPr lang="en-US" baseline="0" dirty="0" err="1" smtClean="0"/>
              <a:t>band-aids</a:t>
            </a:r>
            <a:r>
              <a:rPr lang="en-US" baseline="0" dirty="0" smtClean="0"/>
              <a:t> on parts of their configuration to compensate.</a:t>
            </a:r>
          </a:p>
          <a:p>
            <a:endParaRPr lang="en-US" baseline="0" dirty="0" smtClean="0"/>
          </a:p>
          <a:p>
            <a:endParaRPr lang="cs-CZ" dirty="0"/>
          </a:p>
        </p:txBody>
      </p:sp>
      <p:sp>
        <p:nvSpPr>
          <p:cNvPr id="4" name="Zástupný symbol pro číslo snímku 3"/>
          <p:cNvSpPr>
            <a:spLocks noGrp="1"/>
          </p:cNvSpPr>
          <p:nvPr>
            <p:ph type="sldNum" sz="quarter" idx="10"/>
          </p:nvPr>
        </p:nvSpPr>
        <p:spPr/>
        <p:txBody>
          <a:bodyPr/>
          <a:lstStyle/>
          <a:p>
            <a:fld id="{CE3F6CF2-AA75-457E-820B-85B5C07CD9DD}" type="slidenum">
              <a:rPr lang="de-DE" smtClean="0"/>
              <a:pPr/>
              <a:t>20</a:t>
            </a:fld>
            <a:endParaRPr lang="de-DE"/>
          </a:p>
        </p:txBody>
      </p:sp>
    </p:spTree>
    <p:extLst>
      <p:ext uri="{BB962C8B-B14F-4D97-AF65-F5344CB8AC3E}">
        <p14:creationId xmlns:p14="http://schemas.microsoft.com/office/powerpoint/2010/main" xmlns="" val="356931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a:t>
            </a:r>
            <a:r>
              <a:rPr lang="en-US" baseline="0" dirty="0" smtClean="0"/>
              <a:t> control out there today isn’t very affordable </a:t>
            </a:r>
          </a:p>
          <a:p>
            <a:r>
              <a:rPr lang="en-US" baseline="0" dirty="0" smtClean="0"/>
              <a:t>-Many of our competitors sell application visibility &amp; control as separate subscriptions or entire, stand alone-only appliances, increasing the cost, especially to the SMB</a:t>
            </a:r>
          </a:p>
          <a:p>
            <a:r>
              <a:rPr lang="en-US" baseline="0" dirty="0" smtClean="0"/>
              <a:t>-For bigger installations, products like </a:t>
            </a:r>
            <a:r>
              <a:rPr lang="en-US" baseline="0" dirty="0" err="1" smtClean="0"/>
              <a:t>paloalto</a:t>
            </a:r>
            <a:r>
              <a:rPr lang="en-US" baseline="0" dirty="0" smtClean="0"/>
              <a:t> easily escalate to over $50,000.</a:t>
            </a:r>
          </a:p>
          <a:p>
            <a:r>
              <a:rPr lang="en-US" baseline="0" dirty="0" smtClean="0"/>
              <a:t>-For our target market, we will match or exceed our competition in offering NGFW in features </a:t>
            </a:r>
            <a:r>
              <a:rPr lang="en-US" baseline="0" smtClean="0"/>
              <a:t>and price!</a:t>
            </a:r>
            <a:endParaRPr lang="en-US" baseline="0" dirty="0" smtClean="0"/>
          </a:p>
          <a:p>
            <a:endParaRPr lang="en-US" baseline="0" dirty="0" smtClean="0"/>
          </a:p>
          <a:p>
            <a:r>
              <a:rPr lang="en-US" baseline="0" dirty="0" smtClean="0"/>
              <a:t>-With the majority of our customers, they will look to control traffic and applications which are web-based. </a:t>
            </a:r>
          </a:p>
          <a:p>
            <a:r>
              <a:rPr lang="en-US" baseline="0" dirty="0" smtClean="0"/>
              <a:t>-Well, since we’re in the business of building things people WANT to buy, we’ve decided to include all this great functionality as PART of Web Security.</a:t>
            </a:r>
          </a:p>
          <a:p>
            <a:r>
              <a:rPr lang="en-US" baseline="0" dirty="0" smtClean="0"/>
              <a:t>-Existing customers with </a:t>
            </a:r>
            <a:r>
              <a:rPr lang="en-US" baseline="0" dirty="0" err="1" smtClean="0"/>
              <a:t>WebSec</a:t>
            </a:r>
            <a:r>
              <a:rPr lang="en-US" baseline="0" dirty="0" smtClean="0"/>
              <a:t> get it FREE, and those without it can get it for a great price. Even our biggest (625) customers only pay $11,000/year.</a:t>
            </a:r>
          </a:p>
          <a:p>
            <a:endParaRPr lang="en-US" baseline="0" dirty="0" smtClean="0"/>
          </a:p>
        </p:txBody>
      </p:sp>
      <p:sp>
        <p:nvSpPr>
          <p:cNvPr id="4" name="Slide Number Placeholder 3"/>
          <p:cNvSpPr>
            <a:spLocks noGrp="1"/>
          </p:cNvSpPr>
          <p:nvPr>
            <p:ph type="sldNum" sz="quarter" idx="10"/>
          </p:nvPr>
        </p:nvSpPr>
        <p:spPr/>
        <p:txBody>
          <a:bodyPr/>
          <a:lstStyle/>
          <a:p>
            <a:fld id="{CE3F6CF2-AA75-457E-820B-85B5C07CD9DD}" type="slidenum">
              <a:rPr lang="de-DE" smtClean="0"/>
              <a:pPr/>
              <a:t>24</a:t>
            </a:fld>
            <a:endParaRPr lang="de-DE" dirty="0"/>
          </a:p>
        </p:txBody>
      </p:sp>
    </p:spTree>
    <p:extLst>
      <p:ext uri="{BB962C8B-B14F-4D97-AF65-F5344CB8AC3E}">
        <p14:creationId xmlns:p14="http://schemas.microsoft.com/office/powerpoint/2010/main" xmlns="" val="163804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E289D-2F10-41C3-ADCB-595D7C9D7D4E}" type="slidenum">
              <a:rPr lang="en-US"/>
              <a:pPr/>
              <a:t>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GB" sz="1200" kern="1200" smtClean="0">
                <a:solidFill>
                  <a:schemeClr val="tx1"/>
                </a:solidFill>
                <a:latin typeface="+mn-lt"/>
                <a:ea typeface="+mn-ea"/>
                <a:cs typeface="+mn-cs"/>
              </a:rPr>
              <a:t>The different threat scenarios for a company's IT infrastructure has heavily evolved over the past 10 years, to the point where new technology updates are constantly required for sufficient protection. This is partly due to the continuous increase in complexity of the IT landscape. The threats themselves are also rapidly evolving and can often only be fought through a combination of different technologies. </a:t>
            </a:r>
            <a:endParaRPr lang="en-GB" sz="1200" kern="1200" dirty="0">
              <a:solidFill>
                <a:schemeClr val="tx1"/>
              </a:solidFill>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679450" y="4715631"/>
            <a:ext cx="5438775" cy="4467939"/>
          </a:xfrm>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100" kern="1200" baseline="0" smtClean="0">
                <a:solidFill>
                  <a:schemeClr val="tx1"/>
                </a:solidFill>
                <a:latin typeface="Arial" charset="0"/>
                <a:cs typeface="Arial" charset="0"/>
              </a:rPr>
              <a:t>The number and complexity of the tools, which are required for IT security, is also on the rise. Firewalls and VPN gateways no longer provide sufficient protection. The use of Intrusion Detection and Prevention Systems (IPS) has become a mandatory asset and the demand for tools which check e-mails and web downloads for dangerous content such as spam, viruses, spyware, phishing is also on the rise.</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100" kern="1200" baseline="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100" kern="1200" baseline="0" smtClean="0">
                <a:solidFill>
                  <a:schemeClr val="tx1"/>
                </a:solidFill>
                <a:latin typeface="Arial" charset="0"/>
                <a:cs typeface="Arial" charset="0"/>
              </a:rPr>
              <a:t>With every additional tool employed in your IT security infrastructure, the costs, expenditure of time for installation, training and maintenece will also increase.</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100" kern="1200" baseline="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100" kern="1200" baseline="0" smtClean="0">
                <a:solidFill>
                  <a:schemeClr val="tx1"/>
                </a:solidFill>
                <a:latin typeface="Arial" charset="0"/>
                <a:cs typeface="Arial" charset="0"/>
              </a:rPr>
              <a:t>As as result, many company's today cannot cover this requirement.</a:t>
            </a:r>
            <a:endParaRPr lang="en-GB" u="sng"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p>
            <a:r>
              <a:rPr lang="en-US" smtClean="0">
                <a:latin typeface="Arial" charset="0"/>
              </a:rPr>
              <a:t>©</a:t>
            </a:r>
            <a:r>
              <a:rPr lang="en-US" smtClean="0">
                <a:latin typeface="Verdana" pitchFamily="34" charset="0"/>
              </a:rPr>
              <a:t> Astaro 2008</a:t>
            </a:r>
          </a:p>
        </p:txBody>
      </p:sp>
      <p:sp>
        <p:nvSpPr>
          <p:cNvPr id="124931" name="Rectangle 7"/>
          <p:cNvSpPr>
            <a:spLocks noGrp="1" noChangeArrowheads="1"/>
          </p:cNvSpPr>
          <p:nvPr>
            <p:ph type="sldNum" sz="quarter" idx="5"/>
          </p:nvPr>
        </p:nvSpPr>
        <p:spPr>
          <a:noFill/>
        </p:spPr>
        <p:txBody>
          <a:bodyPr/>
          <a:lstStyle/>
          <a:p>
            <a:r>
              <a:rPr lang="en-US" smtClean="0"/>
              <a:t>Astaro Overview – </a:t>
            </a:r>
            <a:r>
              <a:rPr lang="en-US" b="1" smtClean="0"/>
              <a:t>Page </a:t>
            </a:r>
            <a:fld id="{FB315426-AAA6-4E2B-9D09-38B093704060}" type="slidenum">
              <a:rPr lang="en-US" b="1" smtClean="0"/>
              <a:pPr/>
              <a:t>5</a:t>
            </a:fld>
            <a:endParaRPr lang="en-US" b="1" smtClean="0"/>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GB" sz="1200" kern="1200" dirty="0" smtClean="0">
                <a:solidFill>
                  <a:schemeClr val="tx1"/>
                </a:solidFill>
                <a:latin typeface="+mn-lt"/>
                <a:ea typeface="+mn-ea"/>
                <a:cs typeface="+mn-cs"/>
              </a:rPr>
              <a:t>Though the </a:t>
            </a:r>
            <a:r>
              <a:rPr lang="en-GB" sz="1200" b="1" kern="1200" dirty="0" smtClean="0">
                <a:solidFill>
                  <a:schemeClr val="tx1"/>
                </a:solidFill>
                <a:latin typeface="+mn-lt"/>
                <a:ea typeface="+mn-ea"/>
                <a:cs typeface="+mn-cs"/>
              </a:rPr>
              <a:t>Astaro Security Gateway </a:t>
            </a:r>
            <a:r>
              <a:rPr lang="en-GB" sz="1200" kern="1200" dirty="0" smtClean="0">
                <a:solidFill>
                  <a:schemeClr val="tx1"/>
                </a:solidFill>
                <a:latin typeface="+mn-lt"/>
                <a:ea typeface="+mn-ea"/>
                <a:cs typeface="+mn-cs"/>
              </a:rPr>
              <a:t>(ASG) family, we are able to provide an integrated complete solution for e-mail, web and network security.</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t>
            </a:r>
            <a:r>
              <a:rPr lang="en-GB" sz="1200" b="1" kern="1200" dirty="0" smtClean="0">
                <a:solidFill>
                  <a:schemeClr val="tx1"/>
                </a:solidFill>
                <a:latin typeface="+mn-lt"/>
                <a:ea typeface="+mn-ea"/>
                <a:cs typeface="+mn-cs"/>
              </a:rPr>
              <a:t>browser-based management </a:t>
            </a:r>
            <a:r>
              <a:rPr lang="en-GB" sz="1200" kern="1200" dirty="0" smtClean="0">
                <a:solidFill>
                  <a:schemeClr val="tx1"/>
                </a:solidFill>
                <a:latin typeface="+mn-lt"/>
                <a:ea typeface="+mn-ea"/>
                <a:cs typeface="+mn-cs"/>
              </a:rPr>
              <a:t>interface allows for easy configuration of all functions with just a few mouse-clicks - also without vast knowledge of technical IT know-how.</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t>
            </a:r>
            <a:r>
              <a:rPr lang="en-GB" sz="1200" b="1" kern="1200" dirty="0" smtClean="0">
                <a:solidFill>
                  <a:schemeClr val="tx1"/>
                </a:solidFill>
                <a:latin typeface="+mn-lt"/>
                <a:ea typeface="+mn-ea"/>
                <a:cs typeface="+mn-cs"/>
              </a:rPr>
              <a:t>Astaro Command </a:t>
            </a:r>
            <a:r>
              <a:rPr lang="en-GB" sz="1200" b="1" kern="1200" dirty="0" err="1" smtClean="0">
                <a:solidFill>
                  <a:schemeClr val="tx1"/>
                </a:solidFill>
                <a:latin typeface="+mn-lt"/>
                <a:ea typeface="+mn-ea"/>
                <a:cs typeface="+mn-cs"/>
              </a:rPr>
              <a:t>Center</a:t>
            </a:r>
            <a:r>
              <a:rPr lang="en-GB"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enables a central establishment and overview for larger and more wide-spread installations of up to hundreds of Astaro Security Gateways.</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Networking features </a:t>
            </a:r>
            <a:r>
              <a:rPr lang="en-GB" sz="1200" kern="1200" dirty="0" smtClean="0">
                <a:solidFill>
                  <a:schemeClr val="tx1"/>
                </a:solidFill>
                <a:latin typeface="+mn-lt"/>
                <a:ea typeface="+mn-ea"/>
                <a:cs typeface="+mn-cs"/>
              </a:rPr>
              <a:t>such as high-availability (HA), clustering, server and WAN link balancing provide constant reliability and scalability for your deployment, usually available only to enterprise solutions. </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Gateways are supported by tools which help extend your functionality for smooth daily business operations: </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Astaro RED </a:t>
            </a:r>
            <a:r>
              <a:rPr lang="en-GB" sz="1200" kern="1200" dirty="0" smtClean="0">
                <a:solidFill>
                  <a:schemeClr val="tx1"/>
                </a:solidFill>
                <a:latin typeface="+mn-lt"/>
                <a:ea typeface="+mn-ea"/>
                <a:cs typeface="+mn-cs"/>
              </a:rPr>
              <a:t>offers complete and centrally administered UTM security for remote offices and can be configured in minutes - without the need of local IT personnel.</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kern="1200" dirty="0" smtClean="0">
                <a:solidFill>
                  <a:schemeClr val="tx1"/>
                </a:solidFill>
                <a:latin typeface="+mn-lt"/>
                <a:ea typeface="+mn-ea"/>
                <a:cs typeface="+mn-cs"/>
              </a:rPr>
              <a:t>With </a:t>
            </a:r>
            <a:r>
              <a:rPr lang="en-GB" sz="1200" b="1" kern="1200" dirty="0" smtClean="0">
                <a:solidFill>
                  <a:schemeClr val="tx1"/>
                </a:solidFill>
                <a:latin typeface="+mn-lt"/>
                <a:ea typeface="+mn-ea"/>
                <a:cs typeface="+mn-cs"/>
              </a:rPr>
              <a:t>Astaro Wireless Security</a:t>
            </a:r>
            <a:r>
              <a:rPr lang="en-GB" sz="1200" kern="1200" dirty="0" smtClean="0">
                <a:solidFill>
                  <a:schemeClr val="tx1"/>
                </a:solidFill>
                <a:latin typeface="+mn-lt"/>
                <a:ea typeface="+mn-ea"/>
                <a:cs typeface="+mn-cs"/>
              </a:rPr>
              <a:t>, you are able to easily connect our Access Point devices with your ASG's security features.</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Astaro VPN Clients </a:t>
            </a:r>
            <a:r>
              <a:rPr lang="en-GB" sz="1200" kern="1200" dirty="0" smtClean="0">
                <a:solidFill>
                  <a:schemeClr val="tx1"/>
                </a:solidFill>
                <a:latin typeface="+mn-lt"/>
                <a:ea typeface="+mn-ea"/>
                <a:cs typeface="+mn-cs"/>
              </a:rPr>
              <a:t>provide mobile employees with secure and easy to administer remote access to the corporate network.</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t>
            </a:r>
            <a:r>
              <a:rPr lang="en-GB" sz="1200" b="1" kern="1200" dirty="0" smtClean="0">
                <a:solidFill>
                  <a:schemeClr val="tx1"/>
                </a:solidFill>
                <a:latin typeface="+mn-lt"/>
                <a:ea typeface="+mn-ea"/>
                <a:cs typeface="+mn-cs"/>
              </a:rPr>
              <a:t>Astaro Smart Installer </a:t>
            </a:r>
            <a:r>
              <a:rPr lang="en-GB" sz="1200" kern="1200" dirty="0" smtClean="0">
                <a:solidFill>
                  <a:schemeClr val="tx1"/>
                </a:solidFill>
                <a:latin typeface="+mn-lt"/>
                <a:ea typeface="+mn-ea"/>
                <a:cs typeface="+mn-cs"/>
              </a:rPr>
              <a:t>is a bootable USB device, with which you are able to easily install the latest version of Astaro Security Gateway software.</a:t>
            </a:r>
          </a:p>
          <a:p>
            <a:pPr marL="0" marR="0" indent="0" algn="l" defTabSz="914400" rtl="0" eaLnBrk="1" fontAlgn="auto" latinLnBrk="0" hangingPunct="1">
              <a:lnSpc>
                <a:spcPct val="9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sz="1200" kern="1200" dirty="0" smtClean="0">
                <a:solidFill>
                  <a:schemeClr val="tx1"/>
                </a:solidFill>
                <a:latin typeface="+mn-lt"/>
                <a:ea typeface="+mn-ea"/>
                <a:cs typeface="+mn-cs"/>
              </a:rPr>
              <a:t>ASG provides the same functions on all appliance models: hardware, software and virtual, allowing for more flexible deployment scenarios.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ftr" sz="quarter" idx="4"/>
          </p:nvPr>
        </p:nvSpPr>
        <p:spPr>
          <a:noFill/>
        </p:spPr>
        <p:txBody>
          <a:bodyPr/>
          <a:lstStyle/>
          <a:p>
            <a:r>
              <a:rPr lang="en-US" smtClean="0">
                <a:latin typeface="Arial" charset="0"/>
              </a:rPr>
              <a:t>©</a:t>
            </a:r>
            <a:r>
              <a:rPr lang="en-US" smtClean="0">
                <a:latin typeface="Verdana" pitchFamily="34" charset="0"/>
              </a:rPr>
              <a:t> Astaro 2008</a:t>
            </a:r>
          </a:p>
        </p:txBody>
      </p:sp>
      <p:sp>
        <p:nvSpPr>
          <p:cNvPr id="141315" name="Rectangle 7"/>
          <p:cNvSpPr>
            <a:spLocks noGrp="1" noChangeArrowheads="1"/>
          </p:cNvSpPr>
          <p:nvPr>
            <p:ph type="sldNum" sz="quarter" idx="5"/>
          </p:nvPr>
        </p:nvSpPr>
        <p:spPr>
          <a:noFill/>
        </p:spPr>
        <p:txBody>
          <a:bodyPr/>
          <a:lstStyle/>
          <a:p>
            <a:r>
              <a:rPr lang="en-US" smtClean="0"/>
              <a:t>Astaro Overview – </a:t>
            </a:r>
            <a:r>
              <a:rPr lang="en-US" b="1" smtClean="0"/>
              <a:t>Page </a:t>
            </a:r>
            <a:fld id="{75897682-5F0E-4719-927E-6D1CDF592BC9}" type="slidenum">
              <a:rPr lang="en-US" b="1" smtClean="0"/>
              <a:pPr/>
              <a:t>6</a:t>
            </a:fld>
            <a:endParaRPr lang="en-US" b="1" smtClean="0"/>
          </a:p>
        </p:txBody>
      </p:sp>
      <p:sp>
        <p:nvSpPr>
          <p:cNvPr id="141316" name="Rectangle 2"/>
          <p:cNvSpPr>
            <a:spLocks noGrp="1" noRot="1" noChangeAspect="1" noChangeArrowheads="1" noTextEdit="1"/>
          </p:cNvSpPr>
          <p:nvPr>
            <p:ph type="sldImg"/>
          </p:nvPr>
        </p:nvSpPr>
        <p:spPr>
          <a:xfrm>
            <a:off x="919163" y="744538"/>
            <a:ext cx="4962525" cy="3722687"/>
          </a:xfrm>
          <a:ln/>
        </p:spPr>
      </p:sp>
      <p:sp>
        <p:nvSpPr>
          <p:cNvPr id="141317" name="Rectangle 3"/>
          <p:cNvSpPr>
            <a:spLocks noGrp="1" noChangeArrowheads="1"/>
          </p:cNvSpPr>
          <p:nvPr>
            <p:ph type="body" idx="1"/>
          </p:nvPr>
        </p:nvSpPr>
        <p:spPr>
          <a:noFill/>
          <a:ln/>
        </p:spPr>
        <p:txBody>
          <a:bodyPr/>
          <a:lstStyle/>
          <a:p>
            <a:pPr eaLnBrk="1" hangingPunct="1"/>
            <a:r>
              <a:rPr lang="en-GB" baseline="0" smtClean="0"/>
              <a:t>This slide illustrates different deployment scenario possibilities for Astaro Security Gateway.</a:t>
            </a: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sz="1200" kern="1200" smtClean="0">
                <a:solidFill>
                  <a:schemeClr val="tx1"/>
                </a:solidFill>
              </a:rPr>
              <a:t>Astaro‘s goal is to provide complete IT security solutions which integrate the right technology and are also understandable, easy to use and pragmatic to employ. Furthermore, the solutions should be independent from the platform.</a:t>
            </a:r>
          </a:p>
          <a:p>
            <a:endParaRPr lang="en-GB" sz="1200" kern="1200" smtClean="0">
              <a:solidFill>
                <a:schemeClr val="tx1"/>
              </a:solidFill>
            </a:endParaRPr>
          </a:p>
          <a:p>
            <a:r>
              <a:rPr lang="en-GB" sz="1200" kern="1200" smtClean="0">
                <a:solidFill>
                  <a:schemeClr val="tx1"/>
                </a:solidFill>
              </a:rPr>
              <a:t>Through the </a:t>
            </a:r>
            <a:r>
              <a:rPr lang="en-GB" sz="1200" b="1" kern="1200" smtClean="0">
                <a:solidFill>
                  <a:schemeClr val="tx1"/>
                </a:solidFill>
              </a:rPr>
              <a:t>Astaro Security Gateway </a:t>
            </a:r>
            <a:r>
              <a:rPr lang="en-GB" sz="1200" kern="1200" smtClean="0">
                <a:solidFill>
                  <a:schemeClr val="tx1"/>
                </a:solidFill>
              </a:rPr>
              <a:t>product family, you are able to establish a central component for the protection of Internet traffic as a whole. The solution can be adopted as self-managed solution, a managed Gateway solution for the customer (CPE) or as cloud-based service available through service providers or partners.</a:t>
            </a:r>
          </a:p>
          <a:p>
            <a:endParaRPr lang="en-GB" sz="1200" kern="1200" smtClean="0">
              <a:solidFill>
                <a:schemeClr val="tx1"/>
              </a:solidFill>
            </a:endParaRPr>
          </a:p>
          <a:p>
            <a:r>
              <a:rPr lang="en-GB" sz="1200" b="1" kern="1200" smtClean="0">
                <a:solidFill>
                  <a:schemeClr val="tx1"/>
                </a:solidFill>
              </a:rPr>
              <a:t>Astaro Mail Archiving </a:t>
            </a:r>
            <a:r>
              <a:rPr lang="en-GB" sz="1200" kern="1200" smtClean="0">
                <a:solidFill>
                  <a:schemeClr val="tx1"/>
                </a:solidFill>
              </a:rPr>
              <a:t>is a hosted service which simplifies mailbox management and legal compliance requirements.</a:t>
            </a:r>
          </a:p>
          <a:p>
            <a:endParaRPr lang="en-GB" sz="1200" kern="1200" smtClean="0">
              <a:solidFill>
                <a:schemeClr val="tx1"/>
              </a:solidFill>
            </a:endParaRPr>
          </a:p>
          <a:p>
            <a:r>
              <a:rPr lang="en-GB" sz="1200" kern="1200" smtClean="0">
                <a:solidFill>
                  <a:schemeClr val="tx1"/>
                </a:solidFill>
              </a:rPr>
              <a:t>The image in the slide above illustrates the possible deployment scenarios for Astaro products.</a:t>
            </a:r>
            <a:endParaRPr lang="en-GB" dirty="0"/>
          </a:p>
        </p:txBody>
      </p:sp>
      <p:sp>
        <p:nvSpPr>
          <p:cNvPr id="4" name="Foliennummernplatzhalter 3"/>
          <p:cNvSpPr>
            <a:spLocks noGrp="1"/>
          </p:cNvSpPr>
          <p:nvPr>
            <p:ph type="sldNum" sz="quarter" idx="10"/>
          </p:nvPr>
        </p:nvSpPr>
        <p:spPr/>
        <p:txBody>
          <a:bodyPr/>
          <a:lstStyle/>
          <a:p>
            <a:fld id="{CE3F6CF2-AA75-457E-820B-85B5C07CD9DD}"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p:spPr>
        <p:txBody>
          <a:bodyPr/>
          <a:lstStyle/>
          <a:p>
            <a:r>
              <a:rPr lang="en-US" smtClean="0">
                <a:latin typeface="Arial" pitchFamily="34" charset="0"/>
                <a:cs typeface="Arial" pitchFamily="34" charset="0"/>
              </a:rPr>
              <a:t>©</a:t>
            </a:r>
            <a:r>
              <a:rPr lang="en-US" smtClean="0">
                <a:latin typeface="Verdana" pitchFamily="34" charset="0"/>
                <a:cs typeface="Arial" pitchFamily="34" charset="0"/>
              </a:rPr>
              <a:t> Astaro 2008</a:t>
            </a:r>
          </a:p>
        </p:txBody>
      </p:sp>
      <p:sp>
        <p:nvSpPr>
          <p:cNvPr id="52227" name="Rectangle 7"/>
          <p:cNvSpPr>
            <a:spLocks noGrp="1" noChangeArrowheads="1"/>
          </p:cNvSpPr>
          <p:nvPr>
            <p:ph type="sldNum" sz="quarter" idx="5"/>
          </p:nvPr>
        </p:nvSpPr>
        <p:spPr>
          <a:noFill/>
        </p:spPr>
        <p:txBody>
          <a:bodyPr/>
          <a:lstStyle/>
          <a:p>
            <a:r>
              <a:rPr lang="en-US" smtClean="0">
                <a:cs typeface="Arial" pitchFamily="34" charset="0"/>
              </a:rPr>
              <a:t>Astaro Overview – </a:t>
            </a:r>
            <a:r>
              <a:rPr lang="en-US" b="1" smtClean="0">
                <a:cs typeface="Arial" pitchFamily="34" charset="0"/>
              </a:rPr>
              <a:t>Page </a:t>
            </a:r>
            <a:fld id="{622D4088-7BF6-4999-930D-FCA5CF192EA8}" type="slidenum">
              <a:rPr lang="en-US" b="1" smtClean="0">
                <a:cs typeface="Arial" pitchFamily="34" charset="0"/>
              </a:rPr>
              <a:pPr/>
              <a:t>8</a:t>
            </a:fld>
            <a:endParaRPr lang="en-US" b="1" smtClean="0">
              <a:cs typeface="Arial" pitchFamily="34"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xfrm>
            <a:off x="679464" y="4715408"/>
            <a:ext cx="5438748" cy="4467471"/>
          </a:xfrm>
          <a:noFill/>
          <a:ln/>
        </p:spPr>
        <p:txBody>
          <a:bodyPr/>
          <a:lstStyle/>
          <a:p>
            <a:r>
              <a:rPr lang="en-GB" sz="1000" kern="1200" dirty="0" smtClean="0">
                <a:solidFill>
                  <a:schemeClr val="tx1"/>
                </a:solidFill>
              </a:rPr>
              <a:t>For every Astaro Security Gateway, a free Essential Firewall license is available. This license provides the base functionality with fundamental security features activated for the protection of company networks. This basis can also be flexibly extended through optional subscriptions for Astaro Network, Web, Mail, Web Application and Wireless Security. You can also add an option for the Log </a:t>
            </a:r>
            <a:r>
              <a:rPr lang="en-GB" sz="1000" kern="1200" smtClean="0">
                <a:solidFill>
                  <a:schemeClr val="tx1"/>
                </a:solidFill>
              </a:rPr>
              <a:t>Management service.</a:t>
            </a:r>
            <a:endParaRPr lang="en-GB" sz="1000" kern="1200" dirty="0" smtClean="0">
              <a:solidFill>
                <a:schemeClr val="tx1"/>
              </a:solidFill>
            </a:endParaRPr>
          </a:p>
          <a:p>
            <a:endParaRPr lang="en-GB" sz="1000" kern="1200" dirty="0" smtClean="0">
              <a:solidFill>
                <a:schemeClr val="tx1"/>
              </a:solidFill>
            </a:endParaRPr>
          </a:p>
          <a:p>
            <a:r>
              <a:rPr lang="en-GB" sz="1000" kern="1200" dirty="0" smtClean="0">
                <a:solidFill>
                  <a:schemeClr val="tx1"/>
                </a:solidFill>
              </a:rPr>
              <a:t>Many providers of UTM solutions list in their datasheets a large number of functions. Often enough however, certain product features are only rudimentarily implemented. For example, some manufacturers talk about spam protection when they only employ a single mechanism such as RBL lists. Effective spam protection is only reached however through a combination of different techniques, which are specialized in recognizing certain spam methodology. Enterprise e-mail solutions and </a:t>
            </a:r>
            <a:r>
              <a:rPr lang="en-GB" sz="1000" kern="1200" dirty="0" err="1" smtClean="0">
                <a:solidFill>
                  <a:schemeClr val="tx1"/>
                </a:solidFill>
              </a:rPr>
              <a:t>Astaro's</a:t>
            </a:r>
            <a:r>
              <a:rPr lang="en-GB" sz="1000" kern="1200" dirty="0" smtClean="0">
                <a:solidFill>
                  <a:schemeClr val="tx1"/>
                </a:solidFill>
              </a:rPr>
              <a:t> UTM solutions work in this way.</a:t>
            </a:r>
          </a:p>
          <a:p>
            <a:pPr eaLnBrk="1" hangingPunct="1"/>
            <a:endParaRPr lang="en-GB" sz="1000" dirty="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ftr" sz="quarter" idx="4"/>
          </p:nvPr>
        </p:nvSpPr>
        <p:spPr>
          <a:noFill/>
        </p:spPr>
        <p:txBody>
          <a:bodyPr/>
          <a:lstStyle/>
          <a:p>
            <a:r>
              <a:rPr lang="en-US" smtClean="0">
                <a:latin typeface="Arial" charset="0"/>
              </a:rPr>
              <a:t>©</a:t>
            </a:r>
            <a:r>
              <a:rPr lang="en-US" smtClean="0">
                <a:latin typeface="Verdana" pitchFamily="34" charset="0"/>
              </a:rPr>
              <a:t> Astaro 2008</a:t>
            </a:r>
          </a:p>
        </p:txBody>
      </p:sp>
      <p:sp>
        <p:nvSpPr>
          <p:cNvPr id="142339" name="Rectangle 7"/>
          <p:cNvSpPr>
            <a:spLocks noGrp="1" noChangeArrowheads="1"/>
          </p:cNvSpPr>
          <p:nvPr>
            <p:ph type="sldNum" sz="quarter" idx="5"/>
          </p:nvPr>
        </p:nvSpPr>
        <p:spPr>
          <a:noFill/>
        </p:spPr>
        <p:txBody>
          <a:bodyPr/>
          <a:lstStyle/>
          <a:p>
            <a:r>
              <a:rPr lang="en-US" smtClean="0"/>
              <a:t>Astaro Overview – </a:t>
            </a:r>
            <a:r>
              <a:rPr lang="en-US" b="1" smtClean="0"/>
              <a:t>Page </a:t>
            </a:r>
            <a:fld id="{4B81CC65-EE77-4766-9BE3-B46E0B4FA59F}" type="slidenum">
              <a:rPr lang="en-US" b="1" smtClean="0"/>
              <a:pPr/>
              <a:t>9</a:t>
            </a:fld>
            <a:endParaRPr lang="en-US" b="1" smtClean="0"/>
          </a:p>
        </p:txBody>
      </p:sp>
      <p:sp>
        <p:nvSpPr>
          <p:cNvPr id="142340" name="Rectangle 2"/>
          <p:cNvSpPr>
            <a:spLocks noGrp="1" noRot="1" noChangeAspect="1" noChangeArrowheads="1" noTextEdit="1"/>
          </p:cNvSpPr>
          <p:nvPr>
            <p:ph type="sldImg"/>
          </p:nvPr>
        </p:nvSpPr>
        <p:spPr>
          <a:xfrm>
            <a:off x="585788" y="744538"/>
            <a:ext cx="5627687" cy="4221162"/>
          </a:xfrm>
          <a:ln/>
        </p:spPr>
      </p:sp>
      <p:sp>
        <p:nvSpPr>
          <p:cNvPr id="142341" name="Rectangle 3"/>
          <p:cNvSpPr>
            <a:spLocks noGrp="1" noChangeArrowheads="1"/>
          </p:cNvSpPr>
          <p:nvPr>
            <p:ph type="body" idx="1"/>
          </p:nvPr>
        </p:nvSpPr>
        <p:spPr>
          <a:xfrm>
            <a:off x="625479" y="5185604"/>
            <a:ext cx="5559425" cy="3997964"/>
          </a:xfrm>
          <a:noFill/>
          <a:ln/>
        </p:spPr>
        <p:txBody>
          <a:bodyPr/>
          <a:lstStyle/>
          <a:p>
            <a:r>
              <a:rPr lang="en-GB" sz="1200" kern="1200" smtClean="0">
                <a:solidFill>
                  <a:schemeClr val="tx1"/>
                </a:solidFill>
                <a:latin typeface="+mn-lt"/>
                <a:ea typeface="+mn-ea"/>
                <a:cs typeface="+mn-cs"/>
              </a:rPr>
              <a:t>Simple management is one of the most important aspects for an all-in-one security solution.</a:t>
            </a:r>
          </a:p>
          <a:p>
            <a:endParaRPr lang="en-GB" sz="1200" kern="1200" smtClean="0">
              <a:solidFill>
                <a:schemeClr val="tx1"/>
              </a:solidFill>
              <a:latin typeface="+mn-lt"/>
              <a:ea typeface="+mn-ea"/>
              <a:cs typeface="+mn-cs"/>
            </a:endParaRPr>
          </a:p>
          <a:p>
            <a:r>
              <a:rPr lang="en-GB" sz="1200" kern="1200" smtClean="0">
                <a:solidFill>
                  <a:schemeClr val="tx1"/>
                </a:solidFill>
                <a:latin typeface="+mn-lt"/>
                <a:ea typeface="+mn-ea"/>
                <a:cs typeface="+mn-cs"/>
              </a:rPr>
              <a:t>Esepcially designed for the requirements of small and middle sized companies, all features can be easily used without much technical security know-how. For this reason, every function can be configured via an intuitive browser-based user interface in many different languages.</a:t>
            </a:r>
          </a:p>
          <a:p>
            <a:endParaRPr lang="en-GB" sz="1200" kern="1200" smtClean="0">
              <a:solidFill>
                <a:schemeClr val="tx1"/>
              </a:solidFill>
              <a:latin typeface="+mn-lt"/>
              <a:ea typeface="+mn-ea"/>
              <a:cs typeface="+mn-cs"/>
            </a:endParaRPr>
          </a:p>
          <a:p>
            <a:r>
              <a:rPr lang="en-GB" sz="1200" kern="1200" smtClean="0">
                <a:solidFill>
                  <a:schemeClr val="tx1"/>
                </a:solidFill>
                <a:latin typeface="+mn-lt"/>
                <a:ea typeface="+mn-ea"/>
                <a:cs typeface="+mn-cs"/>
              </a:rPr>
              <a:t>The </a:t>
            </a:r>
            <a:r>
              <a:rPr lang="en-GB" sz="1200" b="1" kern="1200" smtClean="0">
                <a:solidFill>
                  <a:schemeClr val="tx1"/>
                </a:solidFill>
                <a:latin typeface="+mn-lt"/>
                <a:ea typeface="+mn-ea"/>
                <a:cs typeface="+mn-cs"/>
              </a:rPr>
              <a:t>intuitive dashboard </a:t>
            </a:r>
            <a:r>
              <a:rPr lang="en-GB" sz="1200" kern="1200" smtClean="0">
                <a:solidFill>
                  <a:schemeClr val="tx1"/>
                </a:solidFill>
                <a:latin typeface="+mn-lt"/>
                <a:ea typeface="+mn-ea"/>
                <a:cs typeface="+mn-cs"/>
              </a:rPr>
              <a:t>provides a quick overview about the current status of the Gateway, for example  the resources used, active connections and recognized malware.</a:t>
            </a:r>
          </a:p>
          <a:p>
            <a:endParaRPr lang="en-GB" sz="1200" kern="1200" smtClean="0">
              <a:solidFill>
                <a:schemeClr val="tx1"/>
              </a:solidFill>
              <a:latin typeface="+mn-lt"/>
              <a:ea typeface="+mn-ea"/>
              <a:cs typeface="+mn-cs"/>
            </a:endParaRPr>
          </a:p>
          <a:p>
            <a:r>
              <a:rPr lang="en-GB" sz="1200" kern="1200" smtClean="0">
                <a:solidFill>
                  <a:schemeClr val="tx1"/>
                </a:solidFill>
                <a:latin typeface="+mn-lt"/>
                <a:ea typeface="+mn-ea"/>
                <a:cs typeface="+mn-cs"/>
              </a:rPr>
              <a:t>The </a:t>
            </a:r>
            <a:r>
              <a:rPr lang="en-GB" sz="1200" b="1" kern="1200" smtClean="0">
                <a:solidFill>
                  <a:schemeClr val="tx1"/>
                </a:solidFill>
                <a:latin typeface="+mn-lt"/>
                <a:ea typeface="+mn-ea"/>
                <a:cs typeface="+mn-cs"/>
              </a:rPr>
              <a:t>UserPortal</a:t>
            </a:r>
            <a:r>
              <a:rPr lang="en-GB" sz="1200" kern="1200" smtClean="0">
                <a:solidFill>
                  <a:schemeClr val="tx1"/>
                </a:solidFill>
                <a:latin typeface="+mn-lt"/>
                <a:ea typeface="+mn-ea"/>
                <a:cs typeface="+mn-cs"/>
              </a:rPr>
              <a:t> allows every user to see their individual mail log, manage their own spam quarantine or install their own VPN Client configuration with a single mouse click. This saves the administrator much time.</a:t>
            </a:r>
          </a:p>
          <a:p>
            <a:endParaRPr lang="en-GB" sz="1200" kern="1200" smtClean="0">
              <a:solidFill>
                <a:schemeClr val="tx1"/>
              </a:solidFill>
              <a:latin typeface="+mn-lt"/>
              <a:ea typeface="+mn-ea"/>
              <a:cs typeface="+mn-cs"/>
            </a:endParaRPr>
          </a:p>
          <a:p>
            <a:r>
              <a:rPr lang="en-GB" sz="1200" kern="1200" smtClean="0">
                <a:solidFill>
                  <a:schemeClr val="tx1"/>
                </a:solidFill>
                <a:latin typeface="+mn-lt"/>
                <a:ea typeface="+mn-ea"/>
                <a:cs typeface="+mn-cs"/>
              </a:rPr>
              <a:t>Extensive log data, which is stored in a local database, allows the generation of many </a:t>
            </a:r>
            <a:r>
              <a:rPr lang="en-GB" sz="1200" b="1" kern="1200" smtClean="0">
                <a:solidFill>
                  <a:schemeClr val="tx1"/>
                </a:solidFill>
                <a:latin typeface="+mn-lt"/>
                <a:ea typeface="+mn-ea"/>
                <a:cs typeface="+mn-cs"/>
              </a:rPr>
              <a:t>easy to read reports</a:t>
            </a:r>
            <a:r>
              <a:rPr lang="en-GB" sz="1200" kern="1200" smtClean="0">
                <a:solidFill>
                  <a:schemeClr val="tx1"/>
                </a:solidFill>
                <a:latin typeface="+mn-lt"/>
                <a:ea typeface="+mn-ea"/>
                <a:cs typeface="+mn-cs"/>
              </a:rPr>
              <a:t>.</a:t>
            </a:r>
          </a:p>
          <a:p>
            <a:endParaRPr lang="en-GB" sz="1200" kern="1200" smtClean="0">
              <a:solidFill>
                <a:schemeClr val="tx1"/>
              </a:solidFill>
              <a:latin typeface="+mn-lt"/>
              <a:ea typeface="+mn-ea"/>
              <a:cs typeface="+mn-cs"/>
            </a:endParaRPr>
          </a:p>
          <a:p>
            <a:r>
              <a:rPr lang="en-GB" sz="1200" kern="1200" smtClean="0">
                <a:solidFill>
                  <a:schemeClr val="tx1"/>
                </a:solidFill>
                <a:latin typeface="+mn-lt"/>
                <a:ea typeface="+mn-ea"/>
                <a:cs typeface="+mn-cs"/>
              </a:rPr>
              <a:t>Especially in their own user friendliness, many of today's UTM solutions come up short.</a:t>
            </a:r>
            <a:endParaRPr lang="en-GB" sz="1200" kern="1200" dirty="0" smtClean="0">
              <a:solidFill>
                <a:schemeClr val="tx1"/>
              </a:solidFill>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a:noFill/>
        </p:spPr>
        <p:txBody>
          <a:bodyPr/>
          <a:lstStyle/>
          <a:p>
            <a:r>
              <a:rPr lang="en-US" smtClean="0">
                <a:latin typeface="Arial" charset="0"/>
              </a:rPr>
              <a:t>©</a:t>
            </a:r>
            <a:r>
              <a:rPr lang="en-US" smtClean="0">
                <a:latin typeface="Verdana" pitchFamily="34" charset="0"/>
              </a:rPr>
              <a:t> Astaro 2008</a:t>
            </a:r>
          </a:p>
        </p:txBody>
      </p:sp>
      <p:sp>
        <p:nvSpPr>
          <p:cNvPr id="132099" name="Rectangle 7"/>
          <p:cNvSpPr>
            <a:spLocks noGrp="1" noChangeArrowheads="1"/>
          </p:cNvSpPr>
          <p:nvPr>
            <p:ph type="sldNum" sz="quarter" idx="5"/>
          </p:nvPr>
        </p:nvSpPr>
        <p:spPr>
          <a:noFill/>
        </p:spPr>
        <p:txBody>
          <a:bodyPr/>
          <a:lstStyle/>
          <a:p>
            <a:r>
              <a:rPr lang="en-US" smtClean="0"/>
              <a:t>Astaro Overview – </a:t>
            </a:r>
            <a:r>
              <a:rPr lang="en-US" b="1" smtClean="0"/>
              <a:t>Page </a:t>
            </a:r>
            <a:fld id="{81967EE0-E525-46AE-B5DA-2C01D0C6D49A}" type="slidenum">
              <a:rPr lang="en-US" b="1" smtClean="0"/>
              <a:pPr/>
              <a:t>10</a:t>
            </a:fld>
            <a:endParaRPr lang="en-US" b="1" smtClean="0"/>
          </a:p>
        </p:txBody>
      </p:sp>
      <p:sp>
        <p:nvSpPr>
          <p:cNvPr id="132100" name="Slide Image Placeholder 1"/>
          <p:cNvSpPr>
            <a:spLocks noGrp="1" noRot="1" noChangeAspect="1" noTextEdit="1"/>
          </p:cNvSpPr>
          <p:nvPr>
            <p:ph type="sldImg"/>
          </p:nvPr>
        </p:nvSpPr>
        <p:spPr>
          <a:ln/>
        </p:spPr>
      </p:sp>
      <p:sp>
        <p:nvSpPr>
          <p:cNvPr id="132101" name="Notes Placeholder 2"/>
          <p:cNvSpPr>
            <a:spLocks noGrp="1"/>
          </p:cNvSpPr>
          <p:nvPr>
            <p:ph type="body" idx="1"/>
          </p:nvPr>
        </p:nvSpPr>
        <p:spPr>
          <a:xfrm>
            <a:off x="679450" y="4715631"/>
            <a:ext cx="5438775" cy="4467939"/>
          </a:xfrm>
          <a:noFill/>
          <a:ln/>
        </p:spPr>
        <p:txBody>
          <a:bodyPr lIns="92885" tIns="46442" rIns="92885" bIns="46442"/>
          <a:lstStyle/>
          <a:p>
            <a:pPr eaLnBrk="1" hangingPunct="1">
              <a:lnSpc>
                <a:spcPct val="80000"/>
              </a:lnSpc>
            </a:pPr>
            <a:r>
              <a:rPr lang="en-GB" sz="800" dirty="0" smtClean="0"/>
              <a:t>There are 3 deployment options for all of </a:t>
            </a:r>
            <a:r>
              <a:rPr lang="en-GB" sz="800" dirty="0" err="1" smtClean="0"/>
              <a:t>Astaro’s</a:t>
            </a:r>
            <a:r>
              <a:rPr lang="en-GB" sz="800" dirty="0" smtClean="0"/>
              <a:t> appliances</a:t>
            </a:r>
          </a:p>
          <a:p>
            <a:pPr eaLnBrk="1" hangingPunct="1">
              <a:lnSpc>
                <a:spcPct val="80000"/>
              </a:lnSpc>
            </a:pPr>
            <a:endParaRPr lang="en-GB" sz="800" dirty="0" smtClean="0"/>
          </a:p>
          <a:p>
            <a:pPr eaLnBrk="1" hangingPunct="1">
              <a:lnSpc>
                <a:spcPct val="80000"/>
              </a:lnSpc>
            </a:pPr>
            <a:r>
              <a:rPr lang="en-GB" sz="800" b="1" dirty="0" smtClean="0"/>
              <a:t>Software Appliance</a:t>
            </a:r>
          </a:p>
          <a:p>
            <a:pPr eaLnBrk="1" hangingPunct="1">
              <a:lnSpc>
                <a:spcPct val="80000"/>
              </a:lnSpc>
            </a:pPr>
            <a:endParaRPr lang="en-GB" sz="800" b="1" dirty="0" smtClean="0"/>
          </a:p>
          <a:p>
            <a:pPr eaLnBrk="1" hangingPunct="1">
              <a:lnSpc>
                <a:spcPct val="80000"/>
              </a:lnSpc>
            </a:pPr>
            <a:r>
              <a:rPr lang="en-GB" sz="800" dirty="0" smtClean="0"/>
              <a:t>Since the operating system and all featured applications are bundled within a single ISO image, Astaro software appliances are much easier and faster to install than software applications that require a separate, pre-installed operating system.</a:t>
            </a:r>
          </a:p>
          <a:p>
            <a:pPr eaLnBrk="1" hangingPunct="1">
              <a:lnSpc>
                <a:spcPct val="80000"/>
              </a:lnSpc>
            </a:pPr>
            <a:endParaRPr lang="en-GB" sz="800" dirty="0" smtClean="0"/>
          </a:p>
          <a:p>
            <a:pPr eaLnBrk="1" hangingPunct="1">
              <a:lnSpc>
                <a:spcPct val="80000"/>
              </a:lnSpc>
            </a:pPr>
            <a:r>
              <a:rPr lang="en-GB" sz="800" dirty="0" smtClean="0"/>
              <a:t>By supporting a broad range of Intel-compatible server systems, software appliances allow for maximum deployment flexibility on your hardware of choice.</a:t>
            </a:r>
          </a:p>
          <a:p>
            <a:pPr eaLnBrk="1" hangingPunct="1">
              <a:lnSpc>
                <a:spcPct val="80000"/>
              </a:lnSpc>
            </a:pPr>
            <a:endParaRPr lang="en-GB" sz="800" dirty="0" smtClean="0"/>
          </a:p>
          <a:p>
            <a:pPr eaLnBrk="1" hangingPunct="1">
              <a:lnSpc>
                <a:spcPct val="80000"/>
              </a:lnSpc>
            </a:pPr>
            <a:r>
              <a:rPr lang="en-GB" sz="800" dirty="0" smtClean="0"/>
              <a:t>The Astaro software appliances are available on CD with a printed manual or can be downloaded directly from Astaro servers and independently burned onto a CD. There is no need for client based software installation. Specific licensing packages are available, varying by the number of users/IP addresses.</a:t>
            </a:r>
            <a:endParaRPr lang="en-GB" sz="800" b="1" dirty="0" smtClean="0"/>
          </a:p>
          <a:p>
            <a:pPr eaLnBrk="1" hangingPunct="1">
              <a:lnSpc>
                <a:spcPct val="80000"/>
              </a:lnSpc>
            </a:pPr>
            <a:endParaRPr lang="en-GB" sz="800" dirty="0" smtClean="0"/>
          </a:p>
          <a:p>
            <a:pPr eaLnBrk="1" hangingPunct="1">
              <a:lnSpc>
                <a:spcPct val="80000"/>
              </a:lnSpc>
            </a:pPr>
            <a:r>
              <a:rPr lang="en-GB" sz="800" b="1" dirty="0" smtClean="0"/>
              <a:t>Hardware Appliance</a:t>
            </a:r>
          </a:p>
          <a:p>
            <a:pPr eaLnBrk="1" hangingPunct="1">
              <a:lnSpc>
                <a:spcPct val="80000"/>
              </a:lnSpc>
            </a:pPr>
            <a:endParaRPr lang="en-GB" sz="800" dirty="0" smtClean="0"/>
          </a:p>
          <a:p>
            <a:pPr eaLnBrk="1" hangingPunct="1">
              <a:lnSpc>
                <a:spcPct val="80000"/>
              </a:lnSpc>
            </a:pPr>
            <a:r>
              <a:rPr lang="en-GB" sz="800" dirty="0" smtClean="0"/>
              <a:t>Astaro hardware appliances are based on high quality Intel-compatible server systems with each model offering an identical feature set. Small businesses do not have to surrender important security features due to scaled-down hardware performance. All models offer an integrated hard disk drive in order to locally store quarantined emails and log data, avoiding the need for additional servers.</a:t>
            </a:r>
          </a:p>
          <a:p>
            <a:pPr eaLnBrk="1" hangingPunct="1">
              <a:lnSpc>
                <a:spcPct val="80000"/>
              </a:lnSpc>
            </a:pPr>
            <a:endParaRPr lang="en-GB" sz="800" dirty="0" smtClean="0"/>
          </a:p>
          <a:p>
            <a:pPr eaLnBrk="1" hangingPunct="1">
              <a:lnSpc>
                <a:spcPct val="80000"/>
              </a:lnSpc>
            </a:pPr>
            <a:r>
              <a:rPr lang="en-GB" sz="800" dirty="0" smtClean="0"/>
              <a:t>Astaro hardware appliances can be easily deployed at the perimeter of your network to protect all email, web and network user traffic. Since all hardware appliances feature a pre-installed operating system and software, the initial setup will be fast and without complication. There is no further need for client based software installation.</a:t>
            </a:r>
          </a:p>
          <a:p>
            <a:pPr eaLnBrk="1" hangingPunct="1">
              <a:lnSpc>
                <a:spcPct val="80000"/>
              </a:lnSpc>
            </a:pPr>
            <a:endParaRPr lang="en-GB" sz="800" dirty="0" smtClean="0"/>
          </a:p>
          <a:p>
            <a:pPr eaLnBrk="1" hangingPunct="1">
              <a:lnSpc>
                <a:spcPct val="80000"/>
              </a:lnSpc>
            </a:pPr>
            <a:r>
              <a:rPr lang="en-GB" sz="800" dirty="0" smtClean="0"/>
              <a:t>With a complete range of models available, Astaro hardware appliances effectively protect networks from 10 to more than 2000 users.</a:t>
            </a:r>
          </a:p>
          <a:p>
            <a:pPr eaLnBrk="1" hangingPunct="1">
              <a:lnSpc>
                <a:spcPct val="80000"/>
              </a:lnSpc>
            </a:pPr>
            <a:endParaRPr lang="en-GB" sz="800" dirty="0" smtClean="0"/>
          </a:p>
          <a:p>
            <a:pPr eaLnBrk="1" hangingPunct="1">
              <a:lnSpc>
                <a:spcPct val="80000"/>
              </a:lnSpc>
            </a:pPr>
            <a:r>
              <a:rPr lang="en-GB" sz="800" b="1" dirty="0" smtClean="0"/>
              <a:t>Virtual Appliance</a:t>
            </a:r>
          </a:p>
          <a:p>
            <a:pPr eaLnBrk="1" hangingPunct="1">
              <a:lnSpc>
                <a:spcPct val="80000"/>
              </a:lnSpc>
            </a:pPr>
            <a:endParaRPr lang="en-GB" sz="800" dirty="0" smtClean="0"/>
          </a:p>
          <a:p>
            <a:pPr eaLnBrk="1" hangingPunct="1">
              <a:lnSpc>
                <a:spcPct val="80000"/>
              </a:lnSpc>
            </a:pPr>
            <a:r>
              <a:rPr lang="en-GB" sz="800" dirty="0" smtClean="0"/>
              <a:t>Astaro virtual appliances allow for easy deployment in virtualized environments. Optimized hardware allocation and reduced hardware expenditure is available since physical computers are able to run multiple virtual servers/appliances in parallel by using the underlying virtualization infrastructure. As a result, it is ideally suited for both managed security services as well as companies of all sizes consolidating physical servers onto fewer virtual systems.</a:t>
            </a:r>
          </a:p>
          <a:p>
            <a:pPr eaLnBrk="1" hangingPunct="1">
              <a:lnSpc>
                <a:spcPct val="80000"/>
              </a:lnSpc>
            </a:pPr>
            <a:endParaRPr lang="en-GB" sz="800" dirty="0" smtClean="0"/>
          </a:p>
          <a:p>
            <a:pPr eaLnBrk="1" hangingPunct="1">
              <a:lnSpc>
                <a:spcPct val="80000"/>
              </a:lnSpc>
            </a:pPr>
            <a:r>
              <a:rPr lang="en-GB" sz="800" dirty="0" smtClean="0"/>
              <a:t>The Astaro virtual appliances can be downloaded from Astaro servers and burned independently onto a CD. It can then be installed on any VMware system running either a VMware server or VMware ESX server. Specific licensing packages are available, varying by the number of users/IP addresses.</a:t>
            </a:r>
          </a:p>
          <a:p>
            <a:pPr eaLnBrk="1" hangingPunct="1">
              <a:lnSpc>
                <a:spcPct val="80000"/>
              </a:lnSpc>
            </a:pPr>
            <a:endParaRPr lang="en-GB" sz="800" dirty="0" smtClean="0"/>
          </a:p>
          <a:p>
            <a:pPr eaLnBrk="1" hangingPunct="1">
              <a:lnSpc>
                <a:spcPct val="80000"/>
              </a:lnSpc>
            </a:pPr>
            <a:r>
              <a:rPr lang="en-GB" sz="800" dirty="0" smtClean="0"/>
              <a:t>Astaro is one of the few security vendors offering a virtual appliance and we have been partners with VMware for over 5 years.</a:t>
            </a:r>
          </a:p>
          <a:p>
            <a:pPr eaLnBrk="1" hangingPunct="1">
              <a:lnSpc>
                <a:spcPct val="80000"/>
              </a:lnSpc>
            </a:pPr>
            <a:endParaRPr lang="en-GB" sz="800" dirty="0" smtClean="0"/>
          </a:p>
          <a:p>
            <a:pPr eaLnBrk="1" hangingPunct="1">
              <a:lnSpc>
                <a:spcPct val="80000"/>
              </a:lnSpc>
            </a:pPr>
            <a:r>
              <a:rPr lang="en-GB" sz="800" dirty="0" err="1" smtClean="0"/>
              <a:t>Astaro’s</a:t>
            </a:r>
            <a:r>
              <a:rPr lang="en-GB" sz="800" dirty="0" smtClean="0"/>
              <a:t> Software Appliance also supports Citrix </a:t>
            </a:r>
            <a:r>
              <a:rPr lang="en-GB" sz="800" dirty="0" err="1" smtClean="0"/>
              <a:t>Xen</a:t>
            </a:r>
            <a:r>
              <a:rPr lang="en-GB" sz="800" dirty="0" smtClean="0"/>
              <a:t>, KVM and Microsoft Hyper-V virtual environments</a:t>
            </a:r>
          </a:p>
          <a:p>
            <a:pPr eaLnBrk="1" hangingPunct="1">
              <a:lnSpc>
                <a:spcPct val="80000"/>
              </a:lnSpc>
            </a:pPr>
            <a:endParaRPr lang="en-GB" sz="800" dirty="0" smtClean="0"/>
          </a:p>
        </p:txBody>
      </p:sp>
      <p:sp>
        <p:nvSpPr>
          <p:cNvPr id="132102" name="Slide Number Placeholder 3"/>
          <p:cNvSpPr txBox="1">
            <a:spLocks noGrp="1"/>
          </p:cNvSpPr>
          <p:nvPr/>
        </p:nvSpPr>
        <p:spPr bwMode="auto">
          <a:xfrm>
            <a:off x="3849688" y="9429671"/>
            <a:ext cx="2946400" cy="496966"/>
          </a:xfrm>
          <a:prstGeom prst="rect">
            <a:avLst/>
          </a:prstGeom>
          <a:noFill/>
          <a:ln w="9525">
            <a:noFill/>
            <a:miter lim="800000"/>
            <a:headEnd/>
            <a:tailEnd/>
          </a:ln>
        </p:spPr>
        <p:txBody>
          <a:bodyPr lIns="92885" tIns="46442" rIns="92885" bIns="46442" anchor="b"/>
          <a:lstStyle/>
          <a:p>
            <a:pPr algn="r" defTabSz="928688"/>
            <a:fld id="{8122AB7F-AF18-4DB7-A4C1-3C3466C9312F}" type="slidenum">
              <a:rPr lang="en-US" sz="1200" b="0">
                <a:ea typeface="ＭＳ Ｐゴシック" charset="-128"/>
              </a:rPr>
              <a:pPr algn="r" defTabSz="928688"/>
              <a:t>10</a:t>
            </a:fld>
            <a:endParaRPr lang="en-US" sz="1200" b="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1">
    <p:spTree>
      <p:nvGrpSpPr>
        <p:cNvPr id="1" name=""/>
        <p:cNvGrpSpPr/>
        <p:nvPr/>
      </p:nvGrpSpPr>
      <p:grpSpPr>
        <a:xfrm>
          <a:off x="0" y="0"/>
          <a:ext cx="0" cy="0"/>
          <a:chOff x="0" y="0"/>
          <a:chExt cx="0" cy="0"/>
        </a:xfrm>
      </p:grpSpPr>
      <p:pic>
        <p:nvPicPr>
          <p:cNvPr id="7" name="Grafik 6" descr="PPT_Footer_Transitionlogo.gif"/>
          <p:cNvPicPr>
            <a:picLocks noChangeAspect="1"/>
          </p:cNvPicPr>
          <p:nvPr userDrawn="1"/>
        </p:nvPicPr>
        <p:blipFill>
          <a:blip r:embed="rId2" cstate="print"/>
          <a:stretch>
            <a:fillRect/>
          </a:stretch>
        </p:blipFill>
        <p:spPr>
          <a:xfrm>
            <a:off x="129600" y="4331571"/>
            <a:ext cx="8884800" cy="2373754"/>
          </a:xfrm>
          <a:prstGeom prst="rect">
            <a:avLst/>
          </a:prstGeom>
        </p:spPr>
      </p:pic>
      <p:pic>
        <p:nvPicPr>
          <p:cNvPr id="4" name="Picture 2" descr="C:\Users\cseeger\Desktop\PPT\Netz2.jpg"/>
          <p:cNvPicPr>
            <a:picLocks noChangeAspect="1" noChangeArrowheads="1"/>
          </p:cNvPicPr>
          <p:nvPr userDrawn="1"/>
        </p:nvPicPr>
        <p:blipFill>
          <a:blip r:embed="rId3" cstate="print"/>
          <a:srcRect/>
          <a:stretch>
            <a:fillRect/>
          </a:stretch>
        </p:blipFill>
        <p:spPr bwMode="auto">
          <a:xfrm>
            <a:off x="139700" y="138113"/>
            <a:ext cx="8877300" cy="4067175"/>
          </a:xfrm>
          <a:prstGeom prst="rect">
            <a:avLst/>
          </a:prstGeom>
          <a:noFill/>
          <a:ln w="9525">
            <a:noFill/>
            <a:miter lim="800000"/>
            <a:headEnd/>
            <a:tailEnd/>
          </a:ln>
        </p:spPr>
      </p:pic>
      <p:sp>
        <p:nvSpPr>
          <p:cNvPr id="8" name="Titel 1"/>
          <p:cNvSpPr>
            <a:spLocks noGrp="1"/>
          </p:cNvSpPr>
          <p:nvPr>
            <p:ph type="ctrTitle"/>
          </p:nvPr>
        </p:nvSpPr>
        <p:spPr bwMode="auto">
          <a:xfrm>
            <a:off x="628650" y="4500000"/>
            <a:ext cx="7772400" cy="988360"/>
          </a:xfrm>
        </p:spPr>
        <p:txBody>
          <a:bodyPr anchor="b" anchorCtr="0">
            <a:normAutofit/>
          </a:bodyPr>
          <a:lstStyle>
            <a:lvl1pPr algn="l">
              <a:defRPr sz="2800" b="1" baseline="0">
                <a:solidFill>
                  <a:srgbClr val="333333"/>
                </a:solidFill>
              </a:defRPr>
            </a:lvl1pPr>
          </a:lstStyle>
          <a:p>
            <a:endParaRPr lang="de-DE" dirty="0"/>
          </a:p>
        </p:txBody>
      </p:sp>
      <p:sp>
        <p:nvSpPr>
          <p:cNvPr id="9" name="Untertitel 2"/>
          <p:cNvSpPr>
            <a:spLocks noGrp="1"/>
          </p:cNvSpPr>
          <p:nvPr>
            <p:ph type="subTitle" idx="1"/>
          </p:nvPr>
        </p:nvSpPr>
        <p:spPr bwMode="auto">
          <a:xfrm>
            <a:off x="628650" y="5479350"/>
            <a:ext cx="7772400" cy="92112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itchFamily="34" charset="0"/>
              <a:buNone/>
              <a:tabLst/>
              <a:defRPr lang="de-DE" sz="2000" smtClean="0">
                <a:solidFill>
                  <a:srgbClr val="33333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extLst>
      <p:ext uri="{BB962C8B-B14F-4D97-AF65-F5344CB8AC3E}">
        <p14:creationId xmlns:p14="http://schemas.microsoft.com/office/powerpoint/2010/main" xmlns="" val="27285472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with Image (square)">
    <p:spTree>
      <p:nvGrpSpPr>
        <p:cNvPr id="1" name=""/>
        <p:cNvGrpSpPr/>
        <p:nvPr/>
      </p:nvGrpSpPr>
      <p:grpSpPr>
        <a:xfrm>
          <a:off x="0" y="0"/>
          <a:ext cx="0" cy="0"/>
          <a:chOff x="0" y="0"/>
          <a:chExt cx="0" cy="0"/>
        </a:xfrm>
      </p:grpSpPr>
      <p:sp>
        <p:nvSpPr>
          <p:cNvPr id="2" name="Titel 1"/>
          <p:cNvSpPr>
            <a:spLocks noGrp="1"/>
          </p:cNvSpPr>
          <p:nvPr>
            <p:ph type="title"/>
          </p:nvPr>
        </p:nvSpPr>
        <p:spPr bwMode="auto"/>
        <p:txBody>
          <a:bodyPr/>
          <a:lstStyle/>
          <a:p>
            <a:endParaRPr lang="de-DE" dirty="0"/>
          </a:p>
        </p:txBody>
      </p:sp>
      <p:sp>
        <p:nvSpPr>
          <p:cNvPr id="15" name="Bildplatzhalter 14"/>
          <p:cNvSpPr>
            <a:spLocks noGrp="1"/>
          </p:cNvSpPr>
          <p:nvPr>
            <p:ph type="pic" sz="quarter" idx="14"/>
          </p:nvPr>
        </p:nvSpPr>
        <p:spPr bwMode="auto">
          <a:xfrm>
            <a:off x="4462870" y="1085850"/>
            <a:ext cx="4464000" cy="4716000"/>
          </a:xfrm>
          <a:gradFill>
            <a:gsLst>
              <a:gs pos="48000">
                <a:schemeClr val="bg1">
                  <a:lumMod val="95000"/>
                </a:schemeClr>
              </a:gs>
              <a:gs pos="100000">
                <a:schemeClr val="bg1">
                  <a:lumMod val="7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txBody>
          <a:bodyPr vert="horz" lIns="180000" tIns="180000" rIns="0" bIns="0" rtlCol="0">
            <a:normAutofit/>
          </a:bodyPr>
          <a:lstStyle>
            <a:lvl1pPr marL="201613" indent="-201613" algn="l" defTabSz="914400" rtl="0" eaLnBrk="1" latinLnBrk="0" hangingPunct="1">
              <a:spcBef>
                <a:spcPts val="1000"/>
              </a:spcBef>
              <a:buClr>
                <a:schemeClr val="accent6"/>
              </a:buClr>
              <a:buFont typeface="Wingdings" pitchFamily="2" charset="2"/>
              <a:buChar char="§"/>
              <a:defRPr lang="de-DE" sz="1800" kern="1200" noProof="1" dirty="0">
                <a:solidFill>
                  <a:schemeClr val="tx1"/>
                </a:solidFill>
                <a:latin typeface="+mn-lt"/>
                <a:ea typeface="+mn-ea"/>
                <a:cs typeface="+mn-cs"/>
              </a:defRPr>
            </a:lvl1pPr>
          </a:lstStyle>
          <a:p>
            <a:endParaRPr lang="de-DE" dirty="0"/>
          </a:p>
        </p:txBody>
      </p:sp>
      <p:sp>
        <p:nvSpPr>
          <p:cNvPr id="9" name="Text Placeholder 8"/>
          <p:cNvSpPr>
            <a:spLocks noGrp="1"/>
          </p:cNvSpPr>
          <p:nvPr>
            <p:ph type="body" sz="quarter" idx="16"/>
          </p:nvPr>
        </p:nvSpPr>
        <p:spPr bwMode="auto">
          <a:xfrm>
            <a:off x="457199" y="1933575"/>
            <a:ext cx="3914776" cy="3902024"/>
          </a:xfrm>
        </p:spPr>
        <p:txBody>
          <a:bodyPr/>
          <a:lstStyle>
            <a:lvl1pPr>
              <a:buClr>
                <a:schemeClr val="accent6"/>
              </a:buClr>
              <a:buFont typeface="Wingdings" pitchFamily="2" charset="2"/>
              <a:buChar char="§"/>
              <a:defRPr/>
            </a:lvl1pPr>
            <a:lvl3pPr>
              <a:buClr>
                <a:schemeClr val="accent6"/>
              </a:buCl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platzhalter 10"/>
          <p:cNvSpPr>
            <a:spLocks noGrp="1"/>
          </p:cNvSpPr>
          <p:nvPr>
            <p:ph type="body" sz="quarter" idx="13"/>
          </p:nvPr>
        </p:nvSpPr>
        <p:spPr bwMode="auto">
          <a:xfrm>
            <a:off x="457203" y="1099341"/>
            <a:ext cx="3924298" cy="710409"/>
          </a:xfrm>
        </p:spPr>
        <p:txBody>
          <a:bodyPr>
            <a:normAutofit/>
          </a:bodyPr>
          <a:lstStyle>
            <a:lvl1pPr marL="0" indent="0">
              <a:buNone/>
              <a:defRPr sz="2000" b="1"/>
            </a:lvl1pPr>
          </a:lstStyle>
          <a:p>
            <a:pPr lvl="0"/>
            <a:endParaRPr lang="de-DE"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with Image (square)">
    <p:spTree>
      <p:nvGrpSpPr>
        <p:cNvPr id="1" name=""/>
        <p:cNvGrpSpPr/>
        <p:nvPr/>
      </p:nvGrpSpPr>
      <p:grpSpPr>
        <a:xfrm>
          <a:off x="0" y="0"/>
          <a:ext cx="0" cy="0"/>
          <a:chOff x="0" y="0"/>
          <a:chExt cx="0" cy="0"/>
        </a:xfrm>
      </p:grpSpPr>
      <p:sp>
        <p:nvSpPr>
          <p:cNvPr id="2" name="Titel 1"/>
          <p:cNvSpPr>
            <a:spLocks noGrp="1"/>
          </p:cNvSpPr>
          <p:nvPr>
            <p:ph type="title"/>
          </p:nvPr>
        </p:nvSpPr>
        <p:spPr bwMode="auto"/>
        <p:txBody>
          <a:bodyPr/>
          <a:lstStyle/>
          <a:p>
            <a:endParaRPr lang="de-DE" dirty="0"/>
          </a:p>
        </p:txBody>
      </p:sp>
      <p:sp>
        <p:nvSpPr>
          <p:cNvPr id="11"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10" name="Bildplatzhalter 14"/>
          <p:cNvSpPr>
            <a:spLocks noGrp="1"/>
          </p:cNvSpPr>
          <p:nvPr>
            <p:ph type="pic" sz="quarter" idx="16"/>
          </p:nvPr>
        </p:nvSpPr>
        <p:spPr bwMode="auto">
          <a:xfrm>
            <a:off x="171450" y="1314450"/>
            <a:ext cx="5377271" cy="2704238"/>
          </a:xfrm>
          <a:gradFill>
            <a:gsLst>
              <a:gs pos="48000">
                <a:schemeClr val="bg1">
                  <a:lumMod val="95000"/>
                </a:schemeClr>
              </a:gs>
              <a:gs pos="100000">
                <a:schemeClr val="bg1">
                  <a:lumMod val="7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txBody>
          <a:bodyPr vert="horz" lIns="180000" tIns="180000" rIns="0" bIns="0" rtlCol="0">
            <a:normAutofit/>
          </a:bodyPr>
          <a:lstStyle>
            <a:lvl1pPr marL="201613" indent="-201613" algn="l" defTabSz="914400" rtl="0" eaLnBrk="1" latinLnBrk="0" hangingPunct="1">
              <a:spcBef>
                <a:spcPts val="1000"/>
              </a:spcBef>
              <a:buClr>
                <a:schemeClr val="accent6"/>
              </a:buClr>
              <a:buFont typeface="Wingdings" pitchFamily="2" charset="2"/>
              <a:buChar char="§"/>
              <a:defRPr lang="de-DE" sz="1800" kern="1200" noProof="1" dirty="0">
                <a:solidFill>
                  <a:schemeClr val="tx1"/>
                </a:solidFill>
                <a:latin typeface="+mn-lt"/>
                <a:ea typeface="+mn-ea"/>
                <a:cs typeface="+mn-cs"/>
              </a:defRPr>
            </a:lvl1pPr>
          </a:lstStyle>
          <a:p>
            <a:endParaRPr lang="de-DE" dirty="0"/>
          </a:p>
        </p:txBody>
      </p:sp>
      <p:sp>
        <p:nvSpPr>
          <p:cNvPr id="8" name="Bildplatzhalter 14"/>
          <p:cNvSpPr>
            <a:spLocks noGrp="1"/>
          </p:cNvSpPr>
          <p:nvPr>
            <p:ph type="pic" sz="quarter" idx="15"/>
          </p:nvPr>
        </p:nvSpPr>
        <p:spPr bwMode="auto">
          <a:xfrm>
            <a:off x="3562350" y="3124200"/>
            <a:ext cx="5377271" cy="2704238"/>
          </a:xfrm>
          <a:gradFill>
            <a:gsLst>
              <a:gs pos="48000">
                <a:schemeClr val="bg1">
                  <a:lumMod val="95000"/>
                </a:schemeClr>
              </a:gs>
              <a:gs pos="100000">
                <a:schemeClr val="bg1">
                  <a:lumMod val="7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txBody>
          <a:bodyPr vert="horz" lIns="180000" tIns="180000" rIns="0" bIns="0" rtlCol="0">
            <a:normAutofit/>
          </a:bodyPr>
          <a:lstStyle>
            <a:lvl1pPr marL="201613" indent="-201613" algn="l" defTabSz="914400" rtl="0" eaLnBrk="1" latinLnBrk="0" hangingPunct="1">
              <a:spcBef>
                <a:spcPts val="1000"/>
              </a:spcBef>
              <a:buClr>
                <a:schemeClr val="accent6"/>
              </a:buClr>
              <a:buFont typeface="Wingdings" pitchFamily="2" charset="2"/>
              <a:buChar char="§"/>
              <a:defRPr lang="de-DE" sz="1800" kern="1200" noProof="1" dirty="0">
                <a:solidFill>
                  <a:schemeClr val="tx1"/>
                </a:solidFill>
                <a:latin typeface="+mn-lt"/>
                <a:ea typeface="+mn-ea"/>
                <a:cs typeface="+mn-cs"/>
              </a:defRPr>
            </a:lvl1pPr>
          </a:lstStyle>
          <a:p>
            <a:endParaRPr lang="de-DE"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 with Image (landscape)">
    <p:spTree>
      <p:nvGrpSpPr>
        <p:cNvPr id="1" name=""/>
        <p:cNvGrpSpPr/>
        <p:nvPr/>
      </p:nvGrpSpPr>
      <p:grpSpPr>
        <a:xfrm>
          <a:off x="0" y="0"/>
          <a:ext cx="0" cy="0"/>
          <a:chOff x="0" y="0"/>
          <a:chExt cx="0" cy="0"/>
        </a:xfrm>
      </p:grpSpPr>
      <p:sp>
        <p:nvSpPr>
          <p:cNvPr id="15" name="Bildplatzhalter 14"/>
          <p:cNvSpPr>
            <a:spLocks noGrp="1"/>
          </p:cNvSpPr>
          <p:nvPr>
            <p:ph type="pic" sz="quarter" idx="14"/>
          </p:nvPr>
        </p:nvSpPr>
        <p:spPr bwMode="auto">
          <a:xfrm>
            <a:off x="457200" y="1544400"/>
            <a:ext cx="8229600" cy="4269600"/>
          </a:xfrm>
          <a:gradFill>
            <a:gsLst>
              <a:gs pos="48000">
                <a:schemeClr val="bg1">
                  <a:lumMod val="95000"/>
                </a:schemeClr>
              </a:gs>
              <a:gs pos="100000">
                <a:schemeClr val="bg1">
                  <a:lumMod val="7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txBody>
          <a:bodyPr vert="horz" lIns="180000" tIns="180000" rIns="0" bIns="0" rtlCol="0">
            <a:normAutofit/>
          </a:bodyPr>
          <a:lstStyle>
            <a:lvl1pPr marL="201613" indent="-201613" algn="l" defTabSz="914400" rtl="0" eaLnBrk="1" latinLnBrk="0" hangingPunct="1">
              <a:spcBef>
                <a:spcPts val="1000"/>
              </a:spcBef>
              <a:buClr>
                <a:schemeClr val="accent6"/>
              </a:buClr>
              <a:buFont typeface="Wingdings" pitchFamily="2" charset="2"/>
              <a:buChar char="§"/>
              <a:defRPr lang="de-DE" sz="1800" kern="1200" noProof="1" dirty="0">
                <a:solidFill>
                  <a:schemeClr val="tx1"/>
                </a:solidFill>
                <a:latin typeface="+mn-lt"/>
                <a:ea typeface="+mn-ea"/>
                <a:cs typeface="+mn-cs"/>
              </a:defRPr>
            </a:lvl1pPr>
          </a:lstStyle>
          <a:p>
            <a:endParaRPr lang="de-DE" dirty="0"/>
          </a:p>
        </p:txBody>
      </p:sp>
      <p:sp>
        <p:nvSpPr>
          <p:cNvPr id="8" name="Titel 7"/>
          <p:cNvSpPr>
            <a:spLocks noGrp="1"/>
          </p:cNvSpPr>
          <p:nvPr>
            <p:ph type="title"/>
          </p:nvPr>
        </p:nvSpPr>
        <p:spPr/>
        <p:txBody>
          <a:bodyPr/>
          <a:lstStyle/>
          <a:p>
            <a:r>
              <a:rPr lang="de-DE" smtClean="0"/>
              <a:t>Titelmasterformat durch Klicken bearbeiten</a:t>
            </a:r>
            <a:endParaRPr lang="de-DE"/>
          </a:p>
        </p:txBody>
      </p:sp>
      <p:sp>
        <p:nvSpPr>
          <p:cNvPr id="5"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vertical)">
    <p:spTree>
      <p:nvGrpSpPr>
        <p:cNvPr id="1" name=""/>
        <p:cNvGrpSpPr/>
        <p:nvPr/>
      </p:nvGrpSpPr>
      <p:grpSpPr>
        <a:xfrm>
          <a:off x="0" y="0"/>
          <a:ext cx="0" cy="0"/>
          <a:chOff x="0" y="0"/>
          <a:chExt cx="0" cy="0"/>
        </a:xfrm>
      </p:grpSpPr>
      <p:sp>
        <p:nvSpPr>
          <p:cNvPr id="2" name="Titel 1"/>
          <p:cNvSpPr>
            <a:spLocks noGrp="1"/>
          </p:cNvSpPr>
          <p:nvPr>
            <p:ph type="title"/>
          </p:nvPr>
        </p:nvSpPr>
        <p:spPr bwMode="auto"/>
        <p:txBody>
          <a:bodyPr/>
          <a:lstStyle>
            <a:lvl1pPr>
              <a:defRPr/>
            </a:lvl1pPr>
          </a:lstStyle>
          <a:p>
            <a:endParaRPr lang="de-DE" dirty="0"/>
          </a:p>
        </p:txBody>
      </p:sp>
      <p:sp>
        <p:nvSpPr>
          <p:cNvPr id="10"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24" name="Bildplatzhalter 23"/>
          <p:cNvSpPr>
            <a:spLocks noGrp="1"/>
          </p:cNvSpPr>
          <p:nvPr>
            <p:ph type="pic" sz="quarter" idx="14"/>
          </p:nvPr>
        </p:nvSpPr>
        <p:spPr bwMode="auto">
          <a:xfrm>
            <a:off x="457201" y="1555751"/>
            <a:ext cx="2732619" cy="1317093"/>
          </a:xfr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50800" dist="38100" dir="2700000" algn="tl" rotWithShape="0">
              <a:prstClr val="black">
                <a:alpha val="40000"/>
              </a:prstClr>
            </a:outerShdw>
          </a:effectLst>
        </p:spPr>
        <p:txBody>
          <a:bodyPr/>
          <a:lstStyle/>
          <a:p>
            <a:endParaRPr lang="de-DE" dirty="0"/>
          </a:p>
        </p:txBody>
      </p:sp>
      <p:sp>
        <p:nvSpPr>
          <p:cNvPr id="15" name="Bildplatzhalter 23"/>
          <p:cNvSpPr>
            <a:spLocks noGrp="1"/>
          </p:cNvSpPr>
          <p:nvPr>
            <p:ph type="pic" sz="quarter" idx="23"/>
          </p:nvPr>
        </p:nvSpPr>
        <p:spPr bwMode="auto">
          <a:xfrm>
            <a:off x="457201" y="3020484"/>
            <a:ext cx="2732619" cy="1317097"/>
          </a:xfr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50800" dist="38100" dir="2700000" algn="tl" rotWithShape="0">
              <a:prstClr val="black">
                <a:alpha val="40000"/>
              </a:prstClr>
            </a:outerShdw>
          </a:effectLst>
        </p:spPr>
        <p:txBody>
          <a:bodyPr/>
          <a:lstStyle/>
          <a:p>
            <a:endParaRPr lang="de-DE" dirty="0"/>
          </a:p>
        </p:txBody>
      </p:sp>
      <p:sp>
        <p:nvSpPr>
          <p:cNvPr id="32" name="Bildplatzhalter 23"/>
          <p:cNvSpPr>
            <a:spLocks noGrp="1"/>
          </p:cNvSpPr>
          <p:nvPr>
            <p:ph type="pic" sz="quarter" idx="25"/>
          </p:nvPr>
        </p:nvSpPr>
        <p:spPr bwMode="auto">
          <a:xfrm>
            <a:off x="457201" y="4485220"/>
            <a:ext cx="2732619" cy="1317097"/>
          </a:xfr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50800" dist="38100" dir="2700000" algn="tl" rotWithShape="0">
              <a:prstClr val="black">
                <a:alpha val="40000"/>
              </a:prstClr>
            </a:outerShdw>
          </a:effectLst>
        </p:spPr>
        <p:txBody>
          <a:bodyPr/>
          <a:lstStyle/>
          <a:p>
            <a:endParaRPr lang="de-DE" dirty="0"/>
          </a:p>
        </p:txBody>
      </p:sp>
      <p:sp>
        <p:nvSpPr>
          <p:cNvPr id="12" name="Text Placeholder 14"/>
          <p:cNvSpPr>
            <a:spLocks noGrp="1"/>
          </p:cNvSpPr>
          <p:nvPr>
            <p:ph type="body" sz="quarter" idx="16"/>
          </p:nvPr>
        </p:nvSpPr>
        <p:spPr bwMode="auto">
          <a:xfrm>
            <a:off x="3337457" y="1555752"/>
            <a:ext cx="5349344" cy="1317092"/>
          </a:xfrm>
          <a:solidFill>
            <a:schemeClr val="bg1"/>
          </a:solidFill>
          <a:ln w="12700">
            <a:solidFill>
              <a:schemeClr val="bg1">
                <a:lumMod val="75000"/>
              </a:schemeClr>
            </a:solidFill>
          </a:ln>
        </p:spPr>
        <p:txBody>
          <a:bodyPr lIns="108000" tIns="108000" rIns="108000" bIns="108000">
            <a:noAutofit/>
          </a:bodyPr>
          <a:lstStyle>
            <a:lvl1pPr algn="l" defTabSz="914400" rtl="0" eaLnBrk="1" latinLnBrk="0" hangingPunct="1">
              <a:spcBef>
                <a:spcPts val="400"/>
              </a:spcBef>
              <a:buClr>
                <a:srgbClr val="EE7F00"/>
              </a:buClr>
              <a:buFont typeface="Wingdings" pitchFamily="2" charset="2"/>
              <a:buChar char="§"/>
              <a:defRPr lang="en-US" sz="1600" kern="1200" dirty="0" smtClean="0">
                <a:solidFill>
                  <a:schemeClr val="tx1"/>
                </a:solidFill>
                <a:latin typeface="+mn-lt"/>
                <a:ea typeface="+mn-ea"/>
                <a:cs typeface="+mn-cs"/>
              </a:defRPr>
            </a:lvl1pPr>
            <a:lvl2pPr marL="444500" indent="-203200" algn="l" defTabSz="914400" rtl="0" eaLnBrk="1" latinLnBrk="0" hangingPunct="1">
              <a:spcBef>
                <a:spcPts val="400"/>
              </a:spcBef>
              <a:defRPr lang="en-US" sz="1600" kern="1200" dirty="0" smtClean="0">
                <a:solidFill>
                  <a:schemeClr val="tx1"/>
                </a:solidFill>
                <a:latin typeface="+mn-lt"/>
                <a:ea typeface="+mn-ea"/>
                <a:cs typeface="+mn-cs"/>
              </a:defRPr>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3" name="Text Placeholder 14"/>
          <p:cNvSpPr>
            <a:spLocks noGrp="1"/>
          </p:cNvSpPr>
          <p:nvPr>
            <p:ph type="body" sz="quarter" idx="26"/>
          </p:nvPr>
        </p:nvSpPr>
        <p:spPr bwMode="auto">
          <a:xfrm>
            <a:off x="3337457" y="3020484"/>
            <a:ext cx="5349344" cy="1317092"/>
          </a:xfrm>
          <a:solidFill>
            <a:schemeClr val="bg1"/>
          </a:solidFill>
          <a:ln w="12700">
            <a:solidFill>
              <a:schemeClr val="bg1">
                <a:lumMod val="75000"/>
              </a:schemeClr>
            </a:solidFill>
          </a:ln>
        </p:spPr>
        <p:txBody>
          <a:bodyPr lIns="108000" tIns="108000" rIns="108000" bIns="108000">
            <a:noAutofit/>
          </a:bodyPr>
          <a:lstStyle>
            <a:lvl1pPr>
              <a:spcBef>
                <a:spcPts val="400"/>
              </a:spcBef>
              <a:buClr>
                <a:srgbClr val="EE7F00"/>
              </a:buClr>
              <a:buFont typeface="Wingdings" pitchFamily="2" charset="2"/>
              <a:buChar char="§"/>
              <a:defRPr sz="1600"/>
            </a:lvl1pPr>
            <a:lvl2pPr marL="444500" indent="-203200">
              <a:spcBef>
                <a:spcPts val="400"/>
              </a:spcBef>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6" name="Text Placeholder 14"/>
          <p:cNvSpPr>
            <a:spLocks noGrp="1"/>
          </p:cNvSpPr>
          <p:nvPr>
            <p:ph type="body" sz="quarter" idx="27"/>
          </p:nvPr>
        </p:nvSpPr>
        <p:spPr bwMode="auto">
          <a:xfrm>
            <a:off x="3337457" y="4485220"/>
            <a:ext cx="5349344" cy="1317092"/>
          </a:xfrm>
          <a:solidFill>
            <a:schemeClr val="bg1"/>
          </a:solidFill>
          <a:ln w="12700">
            <a:solidFill>
              <a:schemeClr val="bg1">
                <a:lumMod val="75000"/>
              </a:schemeClr>
            </a:solidFill>
          </a:ln>
        </p:spPr>
        <p:txBody>
          <a:bodyPr lIns="108000" tIns="108000" rIns="108000" bIns="108000">
            <a:noAutofit/>
          </a:bodyPr>
          <a:lstStyle>
            <a:lvl1pPr algn="l" defTabSz="914400" rtl="0" eaLnBrk="1" latinLnBrk="0" hangingPunct="1">
              <a:spcBef>
                <a:spcPts val="400"/>
              </a:spcBef>
              <a:buClr>
                <a:srgbClr val="EE7F00"/>
              </a:buClr>
              <a:buFont typeface="Wingdings" pitchFamily="2" charset="2"/>
              <a:buChar char="§"/>
              <a:defRPr lang="en-US" sz="1600" kern="1200" dirty="0" smtClean="0">
                <a:solidFill>
                  <a:schemeClr val="tx1"/>
                </a:solidFill>
                <a:latin typeface="+mn-lt"/>
                <a:ea typeface="+mn-ea"/>
                <a:cs typeface="+mn-cs"/>
              </a:defRPr>
            </a:lvl1pPr>
            <a:lvl2pPr marL="444500" indent="-203200" algn="l" defTabSz="914400" rtl="0" eaLnBrk="1" latinLnBrk="0" hangingPunct="1">
              <a:spcBef>
                <a:spcPts val="400"/>
              </a:spcBef>
              <a:defRPr lang="en-US" sz="1600" kern="1200" dirty="0" smtClean="0">
                <a:solidFill>
                  <a:schemeClr val="tx1"/>
                </a:solidFill>
                <a:latin typeface="+mn-lt"/>
                <a:ea typeface="+mn-ea"/>
                <a:cs typeface="+mn-cs"/>
              </a:defRPr>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3" name="Tabellenplatzhalter 12"/>
          <p:cNvSpPr>
            <a:spLocks noGrp="1"/>
          </p:cNvSpPr>
          <p:nvPr>
            <p:ph type="tbl" sz="quarter" idx="18"/>
          </p:nvPr>
        </p:nvSpPr>
        <p:spPr bwMode="auto">
          <a:xfrm>
            <a:off x="457200" y="1060450"/>
            <a:ext cx="8229600" cy="4773600"/>
          </a:xfrm>
          <a:solidFill>
            <a:schemeClr val="bg1"/>
          </a:solidFill>
          <a:ln w="12700">
            <a:solidFill>
              <a:schemeClr val="bg1">
                <a:lumMod val="75000"/>
              </a:schemeClr>
            </a:solidFill>
          </a:ln>
          <a:effectLst>
            <a:outerShdw blurRad="50800" dist="38100" dir="2700000" algn="tl" rotWithShape="0">
              <a:prstClr val="black">
                <a:alpha val="40000"/>
              </a:prstClr>
            </a:outerShdw>
          </a:effectLst>
        </p:spPr>
        <p:txBody>
          <a:bodyPr/>
          <a:lstStyle>
            <a:lvl1pPr>
              <a:buClr>
                <a:srgbClr val="EE7F00"/>
              </a:buClr>
              <a:buFont typeface="Wingdings" pitchFamily="2" charset="2"/>
              <a:buChar char="§"/>
              <a:defRPr/>
            </a:lvl1pPr>
          </a:lstStyle>
          <a:p>
            <a:endParaRPr lang="en-GB" dirty="0"/>
          </a:p>
        </p:txBody>
      </p:sp>
      <p:sp>
        <p:nvSpPr>
          <p:cNvPr id="2" name="Titel 1"/>
          <p:cNvSpPr>
            <a:spLocks noGrp="1"/>
          </p:cNvSpPr>
          <p:nvPr>
            <p:ph type="title"/>
          </p:nvPr>
        </p:nvSpPr>
        <p:spPr bwMode="auto"/>
        <p:txBody>
          <a:bodyPr/>
          <a:lstStyle>
            <a:lvl1pPr>
              <a:defRPr/>
            </a:lvl1pPr>
          </a:lstStyle>
          <a:p>
            <a:r>
              <a:rPr lang="de-DE" smtClean="0"/>
              <a:t>Titelmasterformat durch Klicken bearbeiten</a:t>
            </a:r>
            <a:endParaRPr lang="de-DE"/>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in Box">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bwMode="auto"/>
        <p:txBody>
          <a:bodyPr/>
          <a:lstStyle>
            <a:lvl1pPr>
              <a:defRPr/>
            </a:lvl1pPr>
          </a:lstStyle>
          <a:p>
            <a:r>
              <a:rPr lang="de-DE" dirty="0" smtClean="0"/>
              <a:t>Titelmasterformat durch Klicken bearbeiten</a:t>
            </a:r>
            <a:endParaRPr lang="de-DE" dirty="0"/>
          </a:p>
        </p:txBody>
      </p:sp>
      <p:sp>
        <p:nvSpPr>
          <p:cNvPr id="7" name="Rechteck 6"/>
          <p:cNvSpPr/>
          <p:nvPr userDrawn="1"/>
        </p:nvSpPr>
        <p:spPr>
          <a:xfrm>
            <a:off x="457200" y="1062000"/>
            <a:ext cx="8229600" cy="4752000"/>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mission Slide 1">
    <p:spTree>
      <p:nvGrpSpPr>
        <p:cNvPr id="1" name=""/>
        <p:cNvGrpSpPr/>
        <p:nvPr/>
      </p:nvGrpSpPr>
      <p:grpSpPr>
        <a:xfrm>
          <a:off x="0" y="0"/>
          <a:ext cx="0" cy="0"/>
          <a:chOff x="0" y="0"/>
          <a:chExt cx="0" cy="0"/>
        </a:xfrm>
      </p:grpSpPr>
      <p:pic>
        <p:nvPicPr>
          <p:cNvPr id="5" name="Picture 2" descr="C:\Users\cseeger\Desktop\PPT\Netz2.jpg"/>
          <p:cNvPicPr>
            <a:picLocks noChangeArrowheads="1"/>
          </p:cNvPicPr>
          <p:nvPr userDrawn="1"/>
        </p:nvPicPr>
        <p:blipFill rotWithShape="1">
          <a:blip r:embed="rId2" cstate="email">
            <a:extLst>
              <a:ext uri="{28A0092B-C50C-407E-A947-70E740481C1C}">
                <a14:useLocalDpi xmlns:a14="http://schemas.microsoft.com/office/drawing/2010/main" xmlns=""/>
              </a:ext>
            </a:extLst>
          </a:blip>
          <a:srcRect/>
          <a:stretch/>
        </p:blipFill>
        <p:spPr bwMode="auto">
          <a:xfrm>
            <a:off x="139700" y="138111"/>
            <a:ext cx="8877600" cy="4125600"/>
          </a:xfrm>
          <a:prstGeom prst="rect">
            <a:avLst/>
          </a:prstGeom>
          <a:noFill/>
          <a:ln w="9525">
            <a:noFill/>
            <a:miter lim="800000"/>
            <a:headEnd/>
            <a:tailEnd/>
          </a:ln>
        </p:spPr>
      </p:pic>
      <p:sp>
        <p:nvSpPr>
          <p:cNvPr id="4" name="Titel 2"/>
          <p:cNvSpPr>
            <a:spLocks noGrp="1"/>
          </p:cNvSpPr>
          <p:nvPr>
            <p:ph type="title" hasCustomPrompt="1"/>
          </p:nvPr>
        </p:nvSpPr>
        <p:spPr>
          <a:xfrm>
            <a:off x="220723" y="4675855"/>
            <a:ext cx="8339953" cy="642765"/>
          </a:xfrm>
          <a:solidFill>
            <a:schemeClr val="bg1">
              <a:alpha val="50000"/>
            </a:schemeClr>
          </a:solidFill>
        </p:spPr>
        <p:txBody>
          <a:bodyPr vert="horz" lIns="288000" tIns="0" rIns="0" bIns="0" rtlCol="0" anchor="b" anchorCtr="0">
            <a:normAutofit/>
          </a:bodyPr>
          <a:lstStyle>
            <a:lvl1pPr>
              <a:defRPr lang="en-US" sz="2400" dirty="0">
                <a:solidFill>
                  <a:srgbClr val="333333"/>
                </a:solidFill>
                <a:ea typeface="+mn-ea"/>
                <a:cs typeface="+mn-cs"/>
              </a:defRPr>
            </a:lvl1pPr>
          </a:lstStyle>
          <a:p>
            <a:pPr marL="0" lvl="0" indent="0">
              <a:spcBef>
                <a:spcPts val="1000"/>
              </a:spcBef>
              <a:buFont typeface="Arial" pitchFamily="34" charset="0"/>
            </a:pPr>
            <a:r>
              <a:rPr lang="de-DE" dirty="0" smtClean="0"/>
              <a:t>Titel durch Klicken bearbeiten</a:t>
            </a:r>
            <a:endParaRPr lang="en-US" dirty="0"/>
          </a:p>
        </p:txBody>
      </p:sp>
      <p:sp>
        <p:nvSpPr>
          <p:cNvPr id="6" name="Untertitel 2"/>
          <p:cNvSpPr>
            <a:spLocks noGrp="1"/>
          </p:cNvSpPr>
          <p:nvPr>
            <p:ph type="subTitle" idx="1"/>
          </p:nvPr>
        </p:nvSpPr>
        <p:spPr bwMode="auto">
          <a:xfrm>
            <a:off x="220722" y="5328348"/>
            <a:ext cx="8344437" cy="460056"/>
          </a:xfrm>
        </p:spPr>
        <p:txBody>
          <a:bodyPr lIns="288000">
            <a:normAutofit/>
          </a:bodyPr>
          <a:lstStyle>
            <a:lvl1pPr marL="0" indent="0" algn="l">
              <a:buNone/>
              <a:defRPr sz="1600">
                <a:solidFill>
                  <a:srgbClr val="33333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Only Header">
    <p:spTree>
      <p:nvGrpSpPr>
        <p:cNvPr id="1" name=""/>
        <p:cNvGrpSpPr/>
        <p:nvPr/>
      </p:nvGrpSpPr>
      <p:grpSpPr>
        <a:xfrm>
          <a:off x="0" y="0"/>
          <a:ext cx="0" cy="0"/>
          <a:chOff x="0" y="0"/>
          <a:chExt cx="0" cy="0"/>
        </a:xfrm>
      </p:grpSpPr>
      <p:sp>
        <p:nvSpPr>
          <p:cNvPr id="2" name="Titel 1"/>
          <p:cNvSpPr>
            <a:spLocks noGrp="1"/>
          </p:cNvSpPr>
          <p:nvPr>
            <p:ph type="title"/>
          </p:nvPr>
        </p:nvSpPr>
        <p:spPr bwMode="auto">
          <a:xfrm>
            <a:off x="457200" y="482400"/>
            <a:ext cx="8229599" cy="336923"/>
          </a:xfrm>
        </p:spPr>
        <p:txBody>
          <a:bodyPr>
            <a:normAutofit/>
          </a:bodyPr>
          <a:lstStyle>
            <a:lvl1pPr>
              <a:defRPr sz="2000">
                <a:solidFill>
                  <a:srgbClr val="EE7F00"/>
                </a:solidFill>
              </a:defRPr>
            </a:lvl1pPr>
          </a:lstStyle>
          <a:p>
            <a:endParaRPr lang="de-DE" dirty="0"/>
          </a:p>
        </p:txBody>
      </p:sp>
      <p:sp>
        <p:nvSpPr>
          <p:cNvPr id="11"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12" name="Foliennummernplatzhalter 7"/>
          <p:cNvSpPr>
            <a:spLocks noGrp="1"/>
          </p:cNvSpPr>
          <p:nvPr>
            <p:ph type="sldNum" sz="quarter" idx="14"/>
          </p:nvPr>
        </p:nvSpPr>
        <p:spPr>
          <a:xfrm>
            <a:off x="8338460" y="6226043"/>
            <a:ext cx="385481" cy="365125"/>
          </a:xfrm>
          <a:prstGeom prst="rect">
            <a:avLst/>
          </a:prstGeom>
        </p:spPr>
        <p:txBody>
          <a:bodyPr/>
          <a:lstStyle/>
          <a:p>
            <a:fld id="{76D8E909-938B-47AE-BA6E-C31282E5C101}" type="slidenum">
              <a:rPr lang="de-DE" smtClean="0"/>
              <a:pPr/>
              <a:t>‹#›</a:t>
            </a:fld>
            <a:endParaRPr lang="de-DE"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87C06"/>
                </a:solidFill>
              </a:defRPr>
            </a:lvl1pPr>
          </a:lstStyle>
          <a:p>
            <a:r>
              <a:rPr lang="de-DE" dirty="0" smtClean="0"/>
              <a:t>Titelmasterformat durch Klicken bearbeiten</a:t>
            </a:r>
            <a:endParaRPr lang="de-DE" dirty="0"/>
          </a:p>
        </p:txBody>
      </p:sp>
      <p:sp>
        <p:nvSpPr>
          <p:cNvPr id="3" name="Foliennummernplatzhalter 7"/>
          <p:cNvSpPr>
            <a:spLocks noGrp="1"/>
          </p:cNvSpPr>
          <p:nvPr>
            <p:ph type="sldNum" sz="quarter" idx="14"/>
          </p:nvPr>
        </p:nvSpPr>
        <p:spPr>
          <a:xfrm>
            <a:off x="8338460" y="6226043"/>
            <a:ext cx="385481" cy="365125"/>
          </a:xfrm>
          <a:prstGeom prst="rect">
            <a:avLst/>
          </a:prstGeom>
        </p:spPr>
        <p:txBody>
          <a:bodyPr/>
          <a:lstStyle/>
          <a:p>
            <a:fld id="{76D8E909-938B-47AE-BA6E-C31282E5C101}" type="slidenum">
              <a:rPr lang="de-DE" smtClean="0"/>
              <a:pPr/>
              <a:t>‹#›</a:t>
            </a:fld>
            <a:endParaRPr lang="de-DE" dirty="0"/>
          </a:p>
        </p:txBody>
      </p:sp>
    </p:spTree>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2" name="Titel 1"/>
          <p:cNvSpPr>
            <a:spLocks noGrp="1"/>
          </p:cNvSpPr>
          <p:nvPr>
            <p:ph type="title"/>
          </p:nvPr>
        </p:nvSpPr>
        <p:spPr bwMode="auto"/>
        <p:txBody>
          <a:bodyPr/>
          <a:lstStyle>
            <a:lvl1pPr>
              <a:defRPr/>
            </a:lvl1pPr>
          </a:lstStyle>
          <a:p>
            <a:r>
              <a:rPr lang="de-DE" smtClean="0"/>
              <a:t>Titelmasterformat durch Klicken bearbeiten</a:t>
            </a:r>
            <a:endParaRPr lang="de-DE"/>
          </a:p>
        </p:txBody>
      </p:sp>
      <p:sp>
        <p:nvSpPr>
          <p:cNvPr id="5" name="Bildplatzhalter 14"/>
          <p:cNvSpPr>
            <a:spLocks noGrp="1"/>
          </p:cNvSpPr>
          <p:nvPr>
            <p:ph type="pic" sz="quarter" idx="14"/>
          </p:nvPr>
        </p:nvSpPr>
        <p:spPr bwMode="auto">
          <a:xfrm>
            <a:off x="174171" y="1143000"/>
            <a:ext cx="8760823" cy="4659313"/>
          </a:xfrm>
          <a:solidFill>
            <a:schemeClr val="bg1"/>
          </a:solidFill>
          <a:ln w="3175">
            <a:solidFill>
              <a:schemeClr val="bg1">
                <a:lumMod val="75000"/>
              </a:schemeClr>
            </a:solidFill>
          </a:ln>
          <a:effectLst>
            <a:outerShdw blurRad="50800" dist="38100" dir="2700000" algn="tl" rotWithShape="0">
              <a:prstClr val="black">
                <a:alpha val="40000"/>
              </a:prstClr>
            </a:outerShdw>
          </a:effectLst>
        </p:spPr>
        <p:txBody>
          <a:bodyPr vert="horz" lIns="180000" tIns="180000" rIns="0" bIns="0" rtlCol="0">
            <a:normAutofit/>
          </a:bodyPr>
          <a:lstStyle>
            <a:lvl1pPr marL="201613" indent="-201613" algn="l" defTabSz="914400" rtl="0" eaLnBrk="1" latinLnBrk="0" hangingPunct="1">
              <a:spcBef>
                <a:spcPts val="1000"/>
              </a:spcBef>
              <a:buClr>
                <a:schemeClr val="accent6"/>
              </a:buClr>
              <a:buFont typeface="Wingdings" pitchFamily="2" charset="2"/>
              <a:buChar char="§"/>
              <a:defRPr lang="de-DE" sz="1800" kern="1200" noProof="1" dirty="0">
                <a:solidFill>
                  <a:schemeClr val="tx1"/>
                </a:solidFill>
                <a:latin typeface="+mn-lt"/>
                <a:ea typeface="+mn-ea"/>
                <a:cs typeface="+mn-cs"/>
              </a:defRPr>
            </a:lvl1pPr>
          </a:lstStyle>
          <a:p>
            <a:endParaRPr lang="de-DE" dirty="0"/>
          </a:p>
        </p:txBody>
      </p:sp>
      <p:sp>
        <p:nvSpPr>
          <p:cNvPr id="4" name="Foliennummernplatzhalter 8"/>
          <p:cNvSpPr>
            <a:spLocks noGrp="1"/>
          </p:cNvSpPr>
          <p:nvPr>
            <p:ph type="sldNum" sz="quarter" idx="12"/>
          </p:nvPr>
        </p:nvSpPr>
        <p:spPr bwMode="auto">
          <a:xfrm>
            <a:off x="8338460" y="6226043"/>
            <a:ext cx="385481" cy="365125"/>
          </a:xfrm>
          <a:prstGeom prst="rect">
            <a:avLst/>
          </a:prstGeom>
        </p:spPr>
        <p:txBody>
          <a:bodyPr/>
          <a:lstStyle/>
          <a:p>
            <a:fld id="{76D8E909-938B-47AE-BA6E-C31282E5C101}" type="slidenum">
              <a:rPr lang="de-DE" smtClean="0"/>
              <a:pPr/>
              <a:t>‹#›</a:t>
            </a:fld>
            <a:endParaRPr lang="de-DE"/>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ermission Slide 7">
    <p:spTree>
      <p:nvGrpSpPr>
        <p:cNvPr id="1" name=""/>
        <p:cNvGrpSpPr/>
        <p:nvPr/>
      </p:nvGrpSpPr>
      <p:grpSpPr>
        <a:xfrm>
          <a:off x="0" y="0"/>
          <a:ext cx="0" cy="0"/>
          <a:chOff x="0" y="0"/>
          <a:chExt cx="0" cy="0"/>
        </a:xfrm>
      </p:grpSpPr>
      <p:pic>
        <p:nvPicPr>
          <p:cNvPr id="7" name="Grafik 6" descr="PPT_Footer_Transitionlogo.gif"/>
          <p:cNvPicPr>
            <a:picLocks noChangeAspect="1"/>
          </p:cNvPicPr>
          <p:nvPr userDrawn="1"/>
        </p:nvPicPr>
        <p:blipFill>
          <a:blip r:embed="rId2" cstate="print"/>
          <a:stretch>
            <a:fillRect/>
          </a:stretch>
        </p:blipFill>
        <p:spPr>
          <a:xfrm>
            <a:off x="129600" y="4331571"/>
            <a:ext cx="8884800" cy="2373754"/>
          </a:xfrm>
          <a:prstGeom prst="rect">
            <a:avLst/>
          </a:prstGeom>
        </p:spPr>
      </p:pic>
      <p:sp>
        <p:nvSpPr>
          <p:cNvPr id="11" name="Picture Placeholder 9"/>
          <p:cNvSpPr>
            <a:spLocks noGrp="1"/>
          </p:cNvSpPr>
          <p:nvPr>
            <p:ph type="pic" sz="quarter" idx="16"/>
          </p:nvPr>
        </p:nvSpPr>
        <p:spPr bwMode="auto">
          <a:xfrm>
            <a:off x="144000" y="144000"/>
            <a:ext cx="8877600" cy="4064400"/>
          </a:xfrm>
          <a:solidFill>
            <a:schemeClr val="bg1">
              <a:lumMod val="75000"/>
            </a:schemeClr>
          </a:solidFill>
        </p:spPr>
        <p:txBody>
          <a:bodyPr/>
          <a:lstStyle/>
          <a:p>
            <a:endParaRPr lang="en-GB" dirty="0"/>
          </a:p>
        </p:txBody>
      </p:sp>
      <p:sp>
        <p:nvSpPr>
          <p:cNvPr id="14" name="Titel 1"/>
          <p:cNvSpPr>
            <a:spLocks noGrp="1"/>
          </p:cNvSpPr>
          <p:nvPr>
            <p:ph type="ctrTitle"/>
          </p:nvPr>
        </p:nvSpPr>
        <p:spPr bwMode="auto">
          <a:xfrm>
            <a:off x="628650" y="4500000"/>
            <a:ext cx="7772400" cy="988360"/>
          </a:xfrm>
        </p:spPr>
        <p:txBody>
          <a:bodyPr anchor="b" anchorCtr="0">
            <a:normAutofit/>
          </a:bodyPr>
          <a:lstStyle>
            <a:lvl1pPr algn="l">
              <a:defRPr sz="2800" b="1">
                <a:solidFill>
                  <a:srgbClr val="333333"/>
                </a:solidFill>
              </a:defRPr>
            </a:lvl1pPr>
          </a:lstStyle>
          <a:p>
            <a:endParaRPr lang="de-DE" dirty="0"/>
          </a:p>
        </p:txBody>
      </p:sp>
      <p:sp>
        <p:nvSpPr>
          <p:cNvPr id="15" name="Untertitel 2"/>
          <p:cNvSpPr>
            <a:spLocks noGrp="1"/>
          </p:cNvSpPr>
          <p:nvPr>
            <p:ph type="subTitle" idx="1"/>
          </p:nvPr>
        </p:nvSpPr>
        <p:spPr bwMode="auto">
          <a:xfrm>
            <a:off x="628650" y="5479350"/>
            <a:ext cx="7772400" cy="92112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itchFamily="34" charset="0"/>
              <a:buNone/>
              <a:tabLst/>
              <a:defRPr lang="de-DE" sz="2000" smtClean="0">
                <a:solidFill>
                  <a:srgbClr val="33333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extLst>
      <p:ext uri="{BB962C8B-B14F-4D97-AF65-F5344CB8AC3E}">
        <p14:creationId xmlns:p14="http://schemas.microsoft.com/office/powerpoint/2010/main" xmlns="" val="83875803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Only Header">
    <p:spTree>
      <p:nvGrpSpPr>
        <p:cNvPr id="1" name=""/>
        <p:cNvGrpSpPr/>
        <p:nvPr/>
      </p:nvGrpSpPr>
      <p:grpSpPr>
        <a:xfrm>
          <a:off x="0" y="0"/>
          <a:ext cx="0" cy="0"/>
          <a:chOff x="0" y="0"/>
          <a:chExt cx="0" cy="0"/>
        </a:xfrm>
      </p:grpSpPr>
      <p:sp>
        <p:nvSpPr>
          <p:cNvPr id="2" name="Titel 1"/>
          <p:cNvSpPr>
            <a:spLocks noGrp="1"/>
          </p:cNvSpPr>
          <p:nvPr>
            <p:ph type="title"/>
          </p:nvPr>
        </p:nvSpPr>
        <p:spPr bwMode="auto">
          <a:xfrm>
            <a:off x="457200" y="482400"/>
            <a:ext cx="8229599" cy="336923"/>
          </a:xfrm>
        </p:spPr>
        <p:txBody>
          <a:bodyPr>
            <a:normAutofit/>
          </a:bodyPr>
          <a:lstStyle>
            <a:lvl1pPr>
              <a:defRPr sz="2000">
                <a:solidFill>
                  <a:srgbClr val="EE7F00"/>
                </a:solidFill>
              </a:defRPr>
            </a:lvl1pPr>
          </a:lstStyle>
          <a:p>
            <a:endParaRPr lang="de-DE" dirty="0"/>
          </a:p>
        </p:txBody>
      </p:sp>
      <p:sp>
        <p:nvSpPr>
          <p:cNvPr id="11"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12" name="Foliennummernplatzhalter 7"/>
          <p:cNvSpPr>
            <a:spLocks noGrp="1"/>
          </p:cNvSpPr>
          <p:nvPr>
            <p:ph type="sldNum" sz="quarter" idx="14"/>
          </p:nvPr>
        </p:nvSpPr>
        <p:spPr>
          <a:xfrm>
            <a:off x="8338460" y="6226043"/>
            <a:ext cx="385481" cy="365125"/>
          </a:xfrm>
          <a:prstGeom prst="rect">
            <a:avLst/>
          </a:prstGeom>
        </p:spPr>
        <p:txBody>
          <a:bodyPr/>
          <a:lstStyle/>
          <a:p>
            <a:fld id="{76D8E909-938B-47AE-BA6E-C31282E5C101}" type="slidenum">
              <a:rPr lang="de-DE" smtClean="0"/>
              <a:pPr/>
              <a:t>‹#›</a:t>
            </a:fld>
            <a:endParaRPr lang="de-DE"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EE7F00"/>
                </a:solidFill>
              </a:defRPr>
            </a:lvl1pPr>
          </a:lstStyle>
          <a:p>
            <a:r>
              <a:rPr lang="en-US" noProof="0" dirty="0" smtClean="0"/>
              <a:t>Click here to add title</a:t>
            </a:r>
            <a:endParaRPr lang="en-US" noProof="0" dirty="0"/>
          </a:p>
        </p:txBody>
      </p:sp>
      <p:sp>
        <p:nvSpPr>
          <p:cNvPr id="3" name="Inhaltsplatzhalter 2"/>
          <p:cNvSpPr>
            <a:spLocks noGrp="1"/>
          </p:cNvSpPr>
          <p:nvPr>
            <p:ph idx="1" hasCustomPrompt="1"/>
          </p:nvPr>
        </p:nvSpPr>
        <p:spPr>
          <a:xfrm>
            <a:off x="457200" y="1222744"/>
            <a:ext cx="8229600" cy="4579570"/>
          </a:xfrm>
          <a:prstGeom prst="rect">
            <a:avLst/>
          </a:prstGeom>
        </p:spPr>
        <p:txBody>
          <a:bodyPr/>
          <a:lstStyle>
            <a:lvl1pPr marL="201613" indent="-201613">
              <a:buClr>
                <a:srgbClr val="EE7F00"/>
              </a:buClr>
              <a:buFont typeface="Wingdings" pitchFamily="2" charset="2"/>
              <a:buChar char="§"/>
              <a:defRPr baseline="0"/>
            </a:lvl1pPr>
            <a:lvl2pPr marL="538163" indent="-296863">
              <a:buClr>
                <a:srgbClr val="EE7F00"/>
              </a:buClr>
              <a:buFont typeface="Wingdings" pitchFamily="2" charset="2"/>
              <a:buChar char="§"/>
              <a:defRPr baseline="0"/>
            </a:lvl2pPr>
            <a:lvl3pPr marL="806450" indent="-268288">
              <a:buClr>
                <a:srgbClr val="EE7F00"/>
              </a:buClr>
              <a:buFont typeface="Wingdings" pitchFamily="2" charset="2"/>
              <a:buChar char="§"/>
              <a:defRPr/>
            </a:lvl3pPr>
            <a:lvl4pPr marL="1169988" indent="-363538">
              <a:buClr>
                <a:srgbClr val="EE7F00"/>
              </a:buClr>
              <a:buFont typeface="Wingdings" pitchFamily="2" charset="2"/>
              <a:buChar char="§"/>
              <a:defRPr/>
            </a:lvl4pPr>
            <a:lvl5pPr marL="1438275" indent="-268288">
              <a:buClr>
                <a:srgbClr val="EE7F00"/>
              </a:buClr>
              <a:buFont typeface="Wingdings" pitchFamily="2" charset="2"/>
              <a:buChar char="§"/>
              <a:defRPr/>
            </a:lvl5pPr>
          </a:lstStyle>
          <a:p>
            <a:pPr lvl="0"/>
            <a:r>
              <a:rPr lang="en-US" noProof="0" dirty="0" smtClean="0"/>
              <a:t>Click here to add text</a:t>
            </a:r>
          </a:p>
          <a:p>
            <a:pPr lvl="1"/>
            <a:r>
              <a:rPr lang="en-US" noProof="0" dirty="0" smtClean="0"/>
              <a:t>Second Level</a:t>
            </a:r>
          </a:p>
          <a:p>
            <a:pPr lvl="2"/>
            <a:r>
              <a:rPr lang="en-US" noProof="0" dirty="0" smtClean="0"/>
              <a:t>Third Level</a:t>
            </a:r>
          </a:p>
          <a:p>
            <a:pPr lvl="3"/>
            <a:r>
              <a:rPr lang="en-US" noProof="0" dirty="0" smtClean="0"/>
              <a:t>Forth Level</a:t>
            </a:r>
          </a:p>
          <a:p>
            <a:pPr lvl="4"/>
            <a:r>
              <a:rPr lang="en-US" noProof="0" dirty="0" err="1" smtClean="0"/>
              <a:t>Fivth</a:t>
            </a:r>
            <a:r>
              <a:rPr lang="en-US" noProof="0" dirty="0" smtClean="0"/>
              <a:t> Level</a:t>
            </a:r>
            <a:endParaRPr lang="en-US" noProof="0" dirty="0"/>
          </a:p>
        </p:txBody>
      </p:sp>
    </p:spTree>
    <p:extLst>
      <p:ext uri="{BB962C8B-B14F-4D97-AF65-F5344CB8AC3E}">
        <p14:creationId xmlns:p14="http://schemas.microsoft.com/office/powerpoint/2010/main" xmlns="" val="36416560"/>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ntermission Slide 1">
    <p:spTree>
      <p:nvGrpSpPr>
        <p:cNvPr id="1" name=""/>
        <p:cNvGrpSpPr/>
        <p:nvPr/>
      </p:nvGrpSpPr>
      <p:grpSpPr>
        <a:xfrm>
          <a:off x="0" y="0"/>
          <a:ext cx="0" cy="0"/>
          <a:chOff x="0" y="0"/>
          <a:chExt cx="0" cy="0"/>
        </a:xfrm>
      </p:grpSpPr>
      <p:sp>
        <p:nvSpPr>
          <p:cNvPr id="4" name="Titel 2"/>
          <p:cNvSpPr>
            <a:spLocks noGrp="1"/>
          </p:cNvSpPr>
          <p:nvPr>
            <p:ph type="title" hasCustomPrompt="1"/>
          </p:nvPr>
        </p:nvSpPr>
        <p:spPr>
          <a:xfrm>
            <a:off x="628650" y="4675855"/>
            <a:ext cx="8339953" cy="642765"/>
          </a:xfrm>
          <a:solidFill>
            <a:schemeClr val="bg1">
              <a:alpha val="50000"/>
            </a:schemeClr>
          </a:solidFill>
        </p:spPr>
        <p:txBody>
          <a:bodyPr vert="horz" lIns="0" tIns="0" rIns="0" bIns="0" rtlCol="0" anchor="b" anchorCtr="0">
            <a:normAutofit/>
          </a:bodyPr>
          <a:lstStyle>
            <a:lvl1pPr>
              <a:defRPr lang="en-US" sz="2400" baseline="0" dirty="0">
                <a:solidFill>
                  <a:srgbClr val="333333"/>
                </a:solidFill>
                <a:ea typeface="+mn-ea"/>
                <a:cs typeface="+mn-cs"/>
              </a:defRPr>
            </a:lvl1pPr>
          </a:lstStyle>
          <a:p>
            <a:pPr marL="0" lvl="0" indent="0">
              <a:spcBef>
                <a:spcPts val="1000"/>
              </a:spcBef>
              <a:buFont typeface="Arial" pitchFamily="34" charset="0"/>
            </a:pPr>
            <a:r>
              <a:rPr lang="en-US" noProof="0" dirty="0" smtClean="0"/>
              <a:t>Click here to add title</a:t>
            </a:r>
            <a:endParaRPr lang="en-US" noProof="0" dirty="0"/>
          </a:p>
        </p:txBody>
      </p:sp>
      <p:pic>
        <p:nvPicPr>
          <p:cNvPr id="7" name="Picture 2" descr="C:\Users\cseeger\Desktop\PPT\Netz2.jpg"/>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139700" y="138113"/>
            <a:ext cx="8877300" cy="4067175"/>
          </a:xfrm>
          <a:prstGeom prst="rect">
            <a:avLst/>
          </a:prstGeom>
          <a:noFill/>
          <a:ln w="9525">
            <a:noFill/>
            <a:miter lim="800000"/>
            <a:headEnd/>
            <a:tailEnd/>
          </a:ln>
        </p:spPr>
      </p:pic>
    </p:spTree>
    <p:extLst>
      <p:ext uri="{BB962C8B-B14F-4D97-AF65-F5344CB8AC3E}">
        <p14:creationId xmlns:p14="http://schemas.microsoft.com/office/powerpoint/2010/main" xmlns="" val="26960343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1">
    <p:spTree>
      <p:nvGrpSpPr>
        <p:cNvPr id="1" name=""/>
        <p:cNvGrpSpPr/>
        <p:nvPr/>
      </p:nvGrpSpPr>
      <p:grpSpPr>
        <a:xfrm>
          <a:off x="0" y="0"/>
          <a:ext cx="0" cy="0"/>
          <a:chOff x="0" y="0"/>
          <a:chExt cx="0" cy="0"/>
        </a:xfrm>
      </p:grpSpPr>
      <p:pic>
        <p:nvPicPr>
          <p:cNvPr id="6" name="Grafik 5" descr="PPT_Footer_Transitionlogo.gif"/>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29600" y="4331571"/>
            <a:ext cx="8884800" cy="2373754"/>
          </a:xfrm>
          <a:prstGeom prst="rect">
            <a:avLst/>
          </a:prstGeom>
        </p:spPr>
      </p:pic>
      <p:pic>
        <p:nvPicPr>
          <p:cNvPr id="4" name="Picture 2" descr="C:\Users\cseeger\Desktop\PPT\Netz2.jpg"/>
          <p:cNvPicPr>
            <a:picLocks noChangeAspect="1" noChangeArrowheads="1"/>
          </p:cNvPicPr>
          <p:nvPr userDrawn="1"/>
        </p:nvPicPr>
        <p:blipFill>
          <a:blip r:embed="rId3" cstate="print">
            <a:extLst>
              <a:ext uri="{28A0092B-C50C-407E-A947-70E740481C1C}">
                <a14:useLocalDpi xmlns:a14="http://schemas.microsoft.com/office/drawing/2010/main" xmlns=""/>
              </a:ext>
            </a:extLst>
          </a:blip>
          <a:srcRect/>
          <a:stretch>
            <a:fillRect/>
          </a:stretch>
        </p:blipFill>
        <p:spPr bwMode="auto">
          <a:xfrm>
            <a:off x="139700" y="138113"/>
            <a:ext cx="8877300" cy="4067175"/>
          </a:xfrm>
          <a:prstGeom prst="rect">
            <a:avLst/>
          </a:prstGeom>
          <a:noFill/>
          <a:ln w="9525">
            <a:noFill/>
            <a:miter lim="800000"/>
            <a:headEnd/>
            <a:tailEnd/>
          </a:ln>
        </p:spPr>
      </p:pic>
      <p:sp>
        <p:nvSpPr>
          <p:cNvPr id="15" name="Titel 1"/>
          <p:cNvSpPr>
            <a:spLocks noGrp="1"/>
          </p:cNvSpPr>
          <p:nvPr>
            <p:ph type="ctrTitle" hasCustomPrompt="1"/>
          </p:nvPr>
        </p:nvSpPr>
        <p:spPr bwMode="auto">
          <a:xfrm>
            <a:off x="628650" y="4500000"/>
            <a:ext cx="7772400" cy="988360"/>
          </a:xfrm>
        </p:spPr>
        <p:txBody>
          <a:bodyPr anchor="b">
            <a:normAutofit/>
          </a:bodyPr>
          <a:lstStyle>
            <a:lvl1pPr algn="l">
              <a:defRPr sz="3200" b="1">
                <a:solidFill>
                  <a:srgbClr val="333333"/>
                </a:solidFill>
              </a:defRPr>
            </a:lvl1pPr>
          </a:lstStyle>
          <a:p>
            <a:r>
              <a:rPr lang="en-US" noProof="0" dirty="0" smtClean="0"/>
              <a:t>Click here to add title</a:t>
            </a:r>
            <a:endParaRPr lang="en-US" noProof="0" dirty="0"/>
          </a:p>
        </p:txBody>
      </p:sp>
      <p:sp>
        <p:nvSpPr>
          <p:cNvPr id="16" name="Untertitel 2"/>
          <p:cNvSpPr>
            <a:spLocks noGrp="1"/>
          </p:cNvSpPr>
          <p:nvPr>
            <p:ph type="subTitle" idx="1" hasCustomPrompt="1"/>
          </p:nvPr>
        </p:nvSpPr>
        <p:spPr bwMode="auto">
          <a:xfrm>
            <a:off x="628650" y="5479350"/>
            <a:ext cx="7772400" cy="921124"/>
          </a:xfrm>
          <a:prstGeom prst="rect">
            <a:avLst/>
          </a:prstGeom>
        </p:spPr>
        <p:txBody>
          <a:bodyPr lIns="0">
            <a:normAutofit/>
          </a:bodyPr>
          <a:lstStyle>
            <a:lvl1pPr marL="0" indent="0" algn="l">
              <a:buNone/>
              <a:defRPr sz="24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here to add subtitle</a:t>
            </a:r>
            <a:endParaRPr lang="en-US" noProof="0" dirty="0"/>
          </a:p>
        </p:txBody>
      </p:sp>
    </p:spTree>
    <p:extLst>
      <p:ext uri="{BB962C8B-B14F-4D97-AF65-F5344CB8AC3E}">
        <p14:creationId xmlns:p14="http://schemas.microsoft.com/office/powerpoint/2010/main" xmlns="" val="30438197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Only Header">
    <p:spTree>
      <p:nvGrpSpPr>
        <p:cNvPr id="1" name=""/>
        <p:cNvGrpSpPr/>
        <p:nvPr/>
      </p:nvGrpSpPr>
      <p:grpSpPr>
        <a:xfrm>
          <a:off x="0" y="0"/>
          <a:ext cx="0" cy="0"/>
          <a:chOff x="0" y="0"/>
          <a:chExt cx="0" cy="0"/>
        </a:xfrm>
      </p:grpSpPr>
      <p:sp>
        <p:nvSpPr>
          <p:cNvPr id="2" name="Titel 1"/>
          <p:cNvSpPr>
            <a:spLocks noGrp="1"/>
          </p:cNvSpPr>
          <p:nvPr>
            <p:ph type="title"/>
          </p:nvPr>
        </p:nvSpPr>
        <p:spPr bwMode="auto">
          <a:xfrm>
            <a:off x="457200" y="482400"/>
            <a:ext cx="8229599" cy="336923"/>
          </a:xfrm>
        </p:spPr>
        <p:txBody>
          <a:bodyPr>
            <a:normAutofit/>
          </a:bodyPr>
          <a:lstStyle>
            <a:lvl1pPr>
              <a:defRPr sz="2000">
                <a:solidFill>
                  <a:srgbClr val="EE7F00"/>
                </a:solidFill>
              </a:defRPr>
            </a:lvl1pPr>
          </a:lstStyle>
          <a:p>
            <a:endParaRPr lang="de-DE" dirty="0"/>
          </a:p>
        </p:txBody>
      </p:sp>
      <p:sp>
        <p:nvSpPr>
          <p:cNvPr id="11"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12" name="Foliennummernplatzhalter 7"/>
          <p:cNvSpPr>
            <a:spLocks noGrp="1"/>
          </p:cNvSpPr>
          <p:nvPr>
            <p:ph type="sldNum" sz="quarter" idx="14"/>
          </p:nvPr>
        </p:nvSpPr>
        <p:spPr>
          <a:xfrm>
            <a:off x="8338460" y="6226043"/>
            <a:ext cx="385481" cy="365125"/>
          </a:xfrm>
          <a:prstGeom prst="rect">
            <a:avLst/>
          </a:prstGeom>
        </p:spPr>
        <p:txBody>
          <a:bodyPr/>
          <a:lstStyle/>
          <a:p>
            <a:fld id="{76D8E909-938B-47AE-BA6E-C31282E5C101}" type="slidenum">
              <a:rPr lang="de-DE" smtClean="0"/>
              <a:pPr/>
              <a:t>‹#›</a:t>
            </a:fld>
            <a:endParaRPr lang="de-DE" dirty="0"/>
          </a:p>
        </p:txBody>
      </p:sp>
    </p:spTree>
    <p:extLst>
      <p:ext uri="{BB962C8B-B14F-4D97-AF65-F5344CB8AC3E}">
        <p14:creationId xmlns:p14="http://schemas.microsoft.com/office/powerpoint/2010/main" xmlns="" val="272587722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Only Header">
    <p:spTree>
      <p:nvGrpSpPr>
        <p:cNvPr id="1" name=""/>
        <p:cNvGrpSpPr/>
        <p:nvPr/>
      </p:nvGrpSpPr>
      <p:grpSpPr>
        <a:xfrm>
          <a:off x="0" y="0"/>
          <a:ext cx="0" cy="0"/>
          <a:chOff x="0" y="0"/>
          <a:chExt cx="0" cy="0"/>
        </a:xfrm>
      </p:grpSpPr>
      <p:sp>
        <p:nvSpPr>
          <p:cNvPr id="2" name="Titel 1"/>
          <p:cNvSpPr>
            <a:spLocks noGrp="1"/>
          </p:cNvSpPr>
          <p:nvPr>
            <p:ph type="title"/>
          </p:nvPr>
        </p:nvSpPr>
        <p:spPr bwMode="auto">
          <a:xfrm>
            <a:off x="457200" y="482400"/>
            <a:ext cx="8229599" cy="336923"/>
          </a:xfrm>
        </p:spPr>
        <p:txBody>
          <a:bodyPr>
            <a:normAutofit/>
          </a:bodyPr>
          <a:lstStyle>
            <a:lvl1pPr>
              <a:defRPr sz="2000">
                <a:solidFill>
                  <a:srgbClr val="EE7F00"/>
                </a:solidFill>
              </a:defRPr>
            </a:lvl1pPr>
          </a:lstStyle>
          <a:p>
            <a:endParaRPr lang="de-DE" dirty="0"/>
          </a:p>
        </p:txBody>
      </p:sp>
      <p:sp>
        <p:nvSpPr>
          <p:cNvPr id="11"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12" name="Foliennummernplatzhalter 7"/>
          <p:cNvSpPr>
            <a:spLocks noGrp="1"/>
          </p:cNvSpPr>
          <p:nvPr>
            <p:ph type="sldNum" sz="quarter" idx="14"/>
          </p:nvPr>
        </p:nvSpPr>
        <p:spPr>
          <a:xfrm>
            <a:off x="8338460" y="6226043"/>
            <a:ext cx="385481" cy="365125"/>
          </a:xfrm>
          <a:prstGeom prst="rect">
            <a:avLst/>
          </a:prstGeom>
        </p:spPr>
        <p:txBody>
          <a:bodyPr/>
          <a:lstStyle/>
          <a:p>
            <a:fld id="{76D8E909-938B-47AE-BA6E-C31282E5C101}" type="slidenum">
              <a:rPr lang="de-DE" smtClean="0"/>
              <a:pPr/>
              <a:t>‹#›</a:t>
            </a:fld>
            <a:endParaRPr lang="de-DE"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Only Header">
    <p:spTree>
      <p:nvGrpSpPr>
        <p:cNvPr id="1" name=""/>
        <p:cNvGrpSpPr/>
        <p:nvPr/>
      </p:nvGrpSpPr>
      <p:grpSpPr>
        <a:xfrm>
          <a:off x="0" y="0"/>
          <a:ext cx="0" cy="0"/>
          <a:chOff x="0" y="0"/>
          <a:chExt cx="0" cy="0"/>
        </a:xfrm>
      </p:grpSpPr>
      <p:sp>
        <p:nvSpPr>
          <p:cNvPr id="2" name="Titel 1"/>
          <p:cNvSpPr>
            <a:spLocks noGrp="1"/>
          </p:cNvSpPr>
          <p:nvPr>
            <p:ph type="title"/>
          </p:nvPr>
        </p:nvSpPr>
        <p:spPr bwMode="auto">
          <a:xfrm>
            <a:off x="457200" y="482400"/>
            <a:ext cx="8229599" cy="336923"/>
          </a:xfrm>
        </p:spPr>
        <p:txBody>
          <a:bodyPr>
            <a:normAutofit/>
          </a:bodyPr>
          <a:lstStyle>
            <a:lvl1pPr>
              <a:defRPr sz="2000">
                <a:solidFill>
                  <a:srgbClr val="EE7F00"/>
                </a:solidFill>
              </a:defRPr>
            </a:lvl1pPr>
          </a:lstStyle>
          <a:p>
            <a:endParaRPr lang="de-DE" dirty="0"/>
          </a:p>
        </p:txBody>
      </p:sp>
      <p:sp>
        <p:nvSpPr>
          <p:cNvPr id="11"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12" name="Foliennummernplatzhalter 7"/>
          <p:cNvSpPr>
            <a:spLocks noGrp="1"/>
          </p:cNvSpPr>
          <p:nvPr>
            <p:ph type="sldNum" sz="quarter" idx="14"/>
          </p:nvPr>
        </p:nvSpPr>
        <p:spPr>
          <a:xfrm>
            <a:off x="8338460" y="6226043"/>
            <a:ext cx="385481" cy="365125"/>
          </a:xfrm>
          <a:prstGeom prst="rect">
            <a:avLst/>
          </a:prstGeom>
        </p:spPr>
        <p:txBody>
          <a:bodyPr/>
          <a:lstStyle/>
          <a:p>
            <a:fld id="{76D8E909-938B-47AE-BA6E-C31282E5C101}" type="slidenum">
              <a:rPr lang="de-DE" smtClean="0"/>
              <a:pPr/>
              <a:t>‹#›</a:t>
            </a:fld>
            <a:endParaRPr lang="de-DE"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ftr" sz="quarter" idx="10"/>
          </p:nvPr>
        </p:nvSpPr>
        <p:spPr>
          <a:ln/>
        </p:spPr>
        <p:txBody>
          <a:bodyPr/>
          <a:lstStyle>
            <a:lvl1pPr>
              <a:defRPr/>
            </a:lvl1pPr>
          </a:lstStyle>
          <a:p>
            <a:pPr>
              <a:defRPr/>
            </a:pPr>
            <a:fld id="{4FA5D5B7-BDE8-4515-88EB-57C0ADA432BF}" type="slidenum">
              <a:rPr lang="de-DE">
                <a:solidFill>
                  <a:srgbClr val="FFFFFF"/>
                </a:solidFill>
              </a:rPr>
              <a:pPr>
                <a:defRPr/>
              </a:pPr>
              <a:t>‹#›</a:t>
            </a:fld>
            <a:endParaRPr lang="de-DE" dirty="0">
              <a:solidFill>
                <a:srgbClr val="FFFFFF"/>
              </a:solidFill>
            </a:endParaRPr>
          </a:p>
        </p:txBody>
      </p:sp>
    </p:spTree>
    <p:extLst>
      <p:ext uri="{BB962C8B-B14F-4D97-AF65-F5344CB8AC3E}">
        <p14:creationId xmlns:p14="http://schemas.microsoft.com/office/powerpoint/2010/main" xmlns="" val="1861751395"/>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y Header">
    <p:spTree>
      <p:nvGrpSpPr>
        <p:cNvPr id="1" name=""/>
        <p:cNvGrpSpPr/>
        <p:nvPr/>
      </p:nvGrpSpPr>
      <p:grpSpPr>
        <a:xfrm>
          <a:off x="0" y="0"/>
          <a:ext cx="0" cy="0"/>
          <a:chOff x="0" y="0"/>
          <a:chExt cx="0" cy="0"/>
        </a:xfrm>
      </p:grpSpPr>
      <p:sp>
        <p:nvSpPr>
          <p:cNvPr id="2" name="Titel 1"/>
          <p:cNvSpPr>
            <a:spLocks noGrp="1"/>
          </p:cNvSpPr>
          <p:nvPr>
            <p:ph type="title"/>
          </p:nvPr>
        </p:nvSpPr>
        <p:spPr bwMode="auto">
          <a:xfrm>
            <a:off x="457200" y="482400"/>
            <a:ext cx="8229599" cy="336923"/>
          </a:xfrm>
        </p:spPr>
        <p:txBody>
          <a:bodyPr>
            <a:normAutofit/>
          </a:bodyPr>
          <a:lstStyle>
            <a:lvl1pPr>
              <a:defRPr sz="2000">
                <a:solidFill>
                  <a:srgbClr val="EE7F00"/>
                </a:solidFill>
              </a:defRPr>
            </a:lvl1pPr>
          </a:lstStyle>
          <a:p>
            <a:endParaRPr lang="de-DE"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ly Header with Topic">
    <p:spTree>
      <p:nvGrpSpPr>
        <p:cNvPr id="1" name=""/>
        <p:cNvGrpSpPr/>
        <p:nvPr/>
      </p:nvGrpSpPr>
      <p:grpSpPr>
        <a:xfrm>
          <a:off x="0" y="0"/>
          <a:ext cx="0" cy="0"/>
          <a:chOff x="0" y="0"/>
          <a:chExt cx="0" cy="0"/>
        </a:xfrm>
      </p:grpSpPr>
      <p:sp>
        <p:nvSpPr>
          <p:cNvPr id="2" name="Titel 1"/>
          <p:cNvSpPr>
            <a:spLocks noGrp="1"/>
          </p:cNvSpPr>
          <p:nvPr>
            <p:ph type="title"/>
          </p:nvPr>
        </p:nvSpPr>
        <p:spPr bwMode="auto">
          <a:xfrm>
            <a:off x="457200" y="482400"/>
            <a:ext cx="8229599" cy="336923"/>
          </a:xfrm>
        </p:spPr>
        <p:txBody>
          <a:bodyPr>
            <a:normAutofit/>
          </a:bodyPr>
          <a:lstStyle>
            <a:lvl1pPr>
              <a:defRPr sz="2000">
                <a:solidFill>
                  <a:srgbClr val="EE7F00"/>
                </a:solidFill>
              </a:defRPr>
            </a:lvl1pPr>
          </a:lstStyle>
          <a:p>
            <a:endParaRPr lang="de-DE" dirty="0"/>
          </a:p>
        </p:txBody>
      </p:sp>
      <p:sp>
        <p:nvSpPr>
          <p:cNvPr id="5"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oxes)">
    <p:spTree>
      <p:nvGrpSpPr>
        <p:cNvPr id="1" name=""/>
        <p:cNvGrpSpPr/>
        <p:nvPr/>
      </p:nvGrpSpPr>
      <p:grpSpPr>
        <a:xfrm>
          <a:off x="0" y="0"/>
          <a:ext cx="0" cy="0"/>
          <a:chOff x="0" y="0"/>
          <a:chExt cx="0" cy="0"/>
        </a:xfrm>
      </p:grpSpPr>
      <p:sp>
        <p:nvSpPr>
          <p:cNvPr id="2" name="Titel 1"/>
          <p:cNvSpPr>
            <a:spLocks noGrp="1"/>
          </p:cNvSpPr>
          <p:nvPr>
            <p:ph type="title"/>
          </p:nvPr>
        </p:nvSpPr>
        <p:spPr bwMode="auto"/>
        <p:txBody>
          <a:bodyPr/>
          <a:lstStyle>
            <a:lvl1pPr>
              <a:defRPr/>
            </a:lvl1pPr>
          </a:lstStyle>
          <a:p>
            <a:endParaRPr lang="de-DE" dirty="0"/>
          </a:p>
        </p:txBody>
      </p:sp>
      <p:sp>
        <p:nvSpPr>
          <p:cNvPr id="8" name="Textplatzhalter 7"/>
          <p:cNvSpPr>
            <a:spLocks noGrp="1"/>
          </p:cNvSpPr>
          <p:nvPr>
            <p:ph type="body" sz="quarter" idx="13"/>
          </p:nvPr>
        </p:nvSpPr>
        <p:spPr bwMode="auto">
          <a:xfrm>
            <a:off x="1271752" y="1555751"/>
            <a:ext cx="7415048" cy="515928"/>
          </a:xfrm>
          <a:solidFill>
            <a:schemeClr val="bg1"/>
          </a:solidFill>
          <a:ln w="12700">
            <a:solidFill>
              <a:schemeClr val="bg1">
                <a:lumMod val="65000"/>
              </a:schemeClr>
            </a:solidFill>
          </a:ln>
        </p:spPr>
        <p:txBody>
          <a:bodyPr lIns="360000" anchor="ctr" anchorCtr="0">
            <a:normAutofit/>
          </a:bodyPr>
          <a:lstStyle>
            <a:lvl1pPr>
              <a:buNone/>
              <a:defRPr sz="2400"/>
            </a:lvl1pPr>
          </a:lstStyle>
          <a:p>
            <a:pPr lvl="0"/>
            <a:endParaRPr lang="de-DE" dirty="0" smtClean="0"/>
          </a:p>
        </p:txBody>
      </p:sp>
      <p:sp>
        <p:nvSpPr>
          <p:cNvPr id="9" name="Textplatzhalter 7"/>
          <p:cNvSpPr>
            <a:spLocks noGrp="1"/>
          </p:cNvSpPr>
          <p:nvPr>
            <p:ph type="body" sz="quarter" idx="14" hasCustomPrompt="1"/>
          </p:nvPr>
        </p:nvSpPr>
        <p:spPr bwMode="auto">
          <a:xfrm>
            <a:off x="457201" y="1555751"/>
            <a:ext cx="688427" cy="515928"/>
          </a:xfrm>
          <a:gradFill>
            <a:gsLst>
              <a:gs pos="29000">
                <a:srgbClr val="FF9929"/>
              </a:gs>
              <a:gs pos="76000">
                <a:srgbClr val="E87C06">
                  <a:alpha val="90588"/>
                </a:srgbClr>
              </a:gs>
            </a:gsLst>
            <a:lin ang="5400000" scaled="0"/>
          </a:gradFill>
          <a:ln w="19050">
            <a:noFill/>
          </a:ln>
          <a:effectLst>
            <a:outerShdw blurRad="101600" algn="ctr" rotWithShape="0">
              <a:prstClr val="black">
                <a:alpha val="50000"/>
              </a:prstClr>
            </a:outerShdw>
          </a:effectLst>
        </p:spPr>
        <p:txBody>
          <a:bodyPr vert="horz" lIns="0" tIns="0" rIns="0" bIns="0" rtlCol="0" anchor="ctr" anchorCtr="1">
            <a:normAutofit/>
          </a:bodyPr>
          <a:lstStyle>
            <a:lvl1pPr marL="201613" indent="-201613" algn="l" defTabSz="914400" rtl="0" eaLnBrk="1" latinLnBrk="0" hangingPunct="1">
              <a:spcBef>
                <a:spcPts val="1000"/>
              </a:spcBef>
              <a:buFont typeface="Arial" pitchFamily="34" charset="0"/>
              <a:buNone/>
              <a:defRPr lang="de-DE" sz="1800" b="1" kern="1200" noProof="1" dirty="0" smtClean="0">
                <a:solidFill>
                  <a:schemeClr val="bg1"/>
                </a:solidFill>
                <a:latin typeface="+mn-lt"/>
                <a:ea typeface="+mn-ea"/>
                <a:cs typeface="+mn-cs"/>
              </a:defRPr>
            </a:lvl1pPr>
          </a:lstStyle>
          <a:p>
            <a:pPr lvl="0"/>
            <a:r>
              <a:rPr lang="de-DE" dirty="0" smtClean="0"/>
              <a:t>1</a:t>
            </a:r>
          </a:p>
        </p:txBody>
      </p:sp>
      <p:sp>
        <p:nvSpPr>
          <p:cNvPr id="10" name="Textplatzhalter 7"/>
          <p:cNvSpPr>
            <a:spLocks noGrp="1"/>
          </p:cNvSpPr>
          <p:nvPr>
            <p:ph type="body" sz="quarter" idx="15"/>
          </p:nvPr>
        </p:nvSpPr>
        <p:spPr bwMode="auto">
          <a:xfrm>
            <a:off x="1271752" y="2214554"/>
            <a:ext cx="7415048" cy="515928"/>
          </a:xfrm>
          <a:solidFill>
            <a:schemeClr val="bg1"/>
          </a:solidFill>
          <a:ln w="12700">
            <a:solidFill>
              <a:schemeClr val="bg1">
                <a:lumMod val="65000"/>
              </a:schemeClr>
            </a:solidFill>
          </a:ln>
        </p:spPr>
        <p:txBody>
          <a:bodyPr lIns="360000" anchor="ctr" anchorCtr="0">
            <a:normAutofit/>
          </a:bodyPr>
          <a:lstStyle>
            <a:lvl1pPr>
              <a:buNone/>
              <a:defRPr sz="2400"/>
            </a:lvl1pPr>
          </a:lstStyle>
          <a:p>
            <a:pPr lvl="0"/>
            <a:endParaRPr lang="de-DE" dirty="0" smtClean="0"/>
          </a:p>
        </p:txBody>
      </p:sp>
      <p:sp>
        <p:nvSpPr>
          <p:cNvPr id="11" name="Textplatzhalter 7"/>
          <p:cNvSpPr>
            <a:spLocks noGrp="1"/>
          </p:cNvSpPr>
          <p:nvPr>
            <p:ph type="body" sz="quarter" idx="16" hasCustomPrompt="1"/>
          </p:nvPr>
        </p:nvSpPr>
        <p:spPr bwMode="auto">
          <a:xfrm>
            <a:off x="457201" y="2214554"/>
            <a:ext cx="688427" cy="515928"/>
          </a:xfrm>
          <a:gradFill>
            <a:gsLst>
              <a:gs pos="29000">
                <a:srgbClr val="FF9929"/>
              </a:gs>
              <a:gs pos="76000">
                <a:srgbClr val="E87C06">
                  <a:alpha val="90588"/>
                </a:srgbClr>
              </a:gs>
            </a:gsLst>
            <a:lin ang="5400000" scaled="0"/>
          </a:gradFill>
          <a:ln w="19050">
            <a:noFill/>
          </a:ln>
          <a:effectLst>
            <a:outerShdw blurRad="101600" algn="ctr" rotWithShape="0">
              <a:prstClr val="black">
                <a:alpha val="50000"/>
              </a:prstClr>
            </a:outerShdw>
          </a:effectLst>
        </p:spPr>
        <p:txBody>
          <a:bodyPr vert="horz" lIns="0" tIns="0" rIns="0" bIns="0" rtlCol="0" anchor="ctr" anchorCtr="1">
            <a:normAutofit/>
          </a:bodyPr>
          <a:lstStyle>
            <a:lvl1pPr algn="ctr">
              <a:buNone/>
              <a:defRPr lang="de-DE" sz="1800" b="1" kern="1200" noProof="1" dirty="0" smtClean="0">
                <a:solidFill>
                  <a:schemeClr val="bg1"/>
                </a:solidFill>
                <a:latin typeface="+mn-lt"/>
                <a:ea typeface="+mn-ea"/>
                <a:cs typeface="+mn-cs"/>
              </a:defRPr>
            </a:lvl1pPr>
          </a:lstStyle>
          <a:p>
            <a:pPr marL="201613" lvl="0" indent="-201613" algn="l" defTabSz="914400" rtl="0" eaLnBrk="1" latinLnBrk="0" hangingPunct="1">
              <a:spcBef>
                <a:spcPts val="1000"/>
              </a:spcBef>
              <a:buFont typeface="Arial" pitchFamily="34" charset="0"/>
              <a:buNone/>
            </a:pPr>
            <a:r>
              <a:rPr lang="de-DE" dirty="0" smtClean="0"/>
              <a:t>2</a:t>
            </a:r>
          </a:p>
        </p:txBody>
      </p:sp>
      <p:sp>
        <p:nvSpPr>
          <p:cNvPr id="12" name="Textplatzhalter 7"/>
          <p:cNvSpPr>
            <a:spLocks noGrp="1"/>
          </p:cNvSpPr>
          <p:nvPr>
            <p:ph type="body" sz="quarter" idx="17"/>
          </p:nvPr>
        </p:nvSpPr>
        <p:spPr bwMode="auto">
          <a:xfrm>
            <a:off x="1271752" y="2857496"/>
            <a:ext cx="7415048" cy="515928"/>
          </a:xfrm>
          <a:solidFill>
            <a:schemeClr val="bg1"/>
          </a:solidFill>
          <a:ln w="12700">
            <a:solidFill>
              <a:schemeClr val="bg1">
                <a:lumMod val="65000"/>
              </a:schemeClr>
            </a:solidFill>
          </a:ln>
        </p:spPr>
        <p:txBody>
          <a:bodyPr lIns="360000" anchor="ctr" anchorCtr="0">
            <a:normAutofit/>
          </a:bodyPr>
          <a:lstStyle>
            <a:lvl1pPr>
              <a:buNone/>
              <a:defRPr sz="2400"/>
            </a:lvl1pPr>
          </a:lstStyle>
          <a:p>
            <a:pPr lvl="0"/>
            <a:endParaRPr lang="de-DE" dirty="0" smtClean="0"/>
          </a:p>
        </p:txBody>
      </p:sp>
      <p:sp>
        <p:nvSpPr>
          <p:cNvPr id="13" name="Textplatzhalter 7"/>
          <p:cNvSpPr>
            <a:spLocks noGrp="1"/>
          </p:cNvSpPr>
          <p:nvPr>
            <p:ph type="body" sz="quarter" idx="18" hasCustomPrompt="1"/>
          </p:nvPr>
        </p:nvSpPr>
        <p:spPr bwMode="auto">
          <a:xfrm>
            <a:off x="457201" y="2857496"/>
            <a:ext cx="688427" cy="515928"/>
          </a:xfrm>
          <a:gradFill>
            <a:gsLst>
              <a:gs pos="29000">
                <a:srgbClr val="FF9929"/>
              </a:gs>
              <a:gs pos="76000">
                <a:srgbClr val="E87C06">
                  <a:alpha val="90588"/>
                </a:srgbClr>
              </a:gs>
            </a:gsLst>
            <a:lin ang="5400000" scaled="0"/>
          </a:gradFill>
          <a:ln w="19050">
            <a:noFill/>
          </a:ln>
          <a:effectLst>
            <a:outerShdw blurRad="101600" algn="ctr" rotWithShape="0">
              <a:prstClr val="black">
                <a:alpha val="50000"/>
              </a:prstClr>
            </a:outerShdw>
          </a:effectLst>
        </p:spPr>
        <p:txBody>
          <a:bodyPr vert="horz" lIns="0" tIns="0" rIns="0" bIns="0" rtlCol="0" anchor="ctr" anchorCtr="1">
            <a:normAutofit/>
          </a:bodyPr>
          <a:lstStyle>
            <a:lvl1pPr algn="ctr">
              <a:buNone/>
              <a:defRPr lang="de-DE" sz="1800" b="1" kern="1200" noProof="1" dirty="0" smtClean="0">
                <a:solidFill>
                  <a:schemeClr val="bg1"/>
                </a:solidFill>
                <a:latin typeface="+mn-lt"/>
                <a:ea typeface="+mn-ea"/>
                <a:cs typeface="+mn-cs"/>
              </a:defRPr>
            </a:lvl1pPr>
          </a:lstStyle>
          <a:p>
            <a:pPr marL="201613" lvl="0" indent="-201613" algn="l" defTabSz="914400" rtl="0" eaLnBrk="1" latinLnBrk="0" hangingPunct="1">
              <a:spcBef>
                <a:spcPts val="1000"/>
              </a:spcBef>
              <a:buFont typeface="Arial" pitchFamily="34" charset="0"/>
              <a:buNone/>
            </a:pPr>
            <a:r>
              <a:rPr lang="de-DE" dirty="0" smtClean="0"/>
              <a:t>3</a:t>
            </a:r>
          </a:p>
        </p:txBody>
      </p:sp>
      <p:sp>
        <p:nvSpPr>
          <p:cNvPr id="14" name="Textplatzhalter 7"/>
          <p:cNvSpPr>
            <a:spLocks noGrp="1"/>
          </p:cNvSpPr>
          <p:nvPr>
            <p:ph type="body" sz="quarter" idx="19"/>
          </p:nvPr>
        </p:nvSpPr>
        <p:spPr bwMode="auto">
          <a:xfrm>
            <a:off x="1271752" y="3500438"/>
            <a:ext cx="7415048" cy="515928"/>
          </a:xfrm>
          <a:solidFill>
            <a:schemeClr val="bg1"/>
          </a:solidFill>
          <a:ln w="12700">
            <a:solidFill>
              <a:schemeClr val="bg1">
                <a:lumMod val="65000"/>
              </a:schemeClr>
            </a:solidFill>
          </a:ln>
        </p:spPr>
        <p:txBody>
          <a:bodyPr lIns="360000" anchor="ctr" anchorCtr="0">
            <a:normAutofit/>
          </a:bodyPr>
          <a:lstStyle>
            <a:lvl1pPr>
              <a:buNone/>
              <a:defRPr sz="2400"/>
            </a:lvl1pPr>
          </a:lstStyle>
          <a:p>
            <a:pPr lvl="0"/>
            <a:endParaRPr lang="de-DE" dirty="0" smtClean="0"/>
          </a:p>
        </p:txBody>
      </p:sp>
      <p:sp>
        <p:nvSpPr>
          <p:cNvPr id="15" name="Textplatzhalter 7"/>
          <p:cNvSpPr>
            <a:spLocks noGrp="1"/>
          </p:cNvSpPr>
          <p:nvPr>
            <p:ph type="body" sz="quarter" idx="20" hasCustomPrompt="1"/>
          </p:nvPr>
        </p:nvSpPr>
        <p:spPr bwMode="auto">
          <a:xfrm>
            <a:off x="457201" y="3500438"/>
            <a:ext cx="688427" cy="515928"/>
          </a:xfrm>
          <a:gradFill>
            <a:gsLst>
              <a:gs pos="29000">
                <a:srgbClr val="FF9929"/>
              </a:gs>
              <a:gs pos="76000">
                <a:srgbClr val="E87C06">
                  <a:alpha val="90588"/>
                </a:srgbClr>
              </a:gs>
            </a:gsLst>
            <a:lin ang="5400000" scaled="0"/>
          </a:gradFill>
          <a:ln w="19050">
            <a:noFill/>
          </a:ln>
          <a:effectLst>
            <a:outerShdw blurRad="101600" algn="ctr" rotWithShape="0">
              <a:prstClr val="black">
                <a:alpha val="50000"/>
              </a:prstClr>
            </a:outerShdw>
          </a:effectLst>
        </p:spPr>
        <p:txBody>
          <a:bodyPr vert="horz" lIns="0" tIns="0" rIns="0" bIns="0" rtlCol="0" anchor="ctr" anchorCtr="1">
            <a:normAutofit/>
          </a:bodyPr>
          <a:lstStyle>
            <a:lvl1pPr algn="ctr">
              <a:buNone/>
              <a:defRPr lang="de-DE" sz="1800" b="1" kern="1200" noProof="1" dirty="0" smtClean="0">
                <a:solidFill>
                  <a:schemeClr val="bg1"/>
                </a:solidFill>
                <a:latin typeface="+mn-lt"/>
                <a:ea typeface="+mn-ea"/>
                <a:cs typeface="+mn-cs"/>
              </a:defRPr>
            </a:lvl1pPr>
          </a:lstStyle>
          <a:p>
            <a:pPr marL="201613" lvl="0" indent="-201613" algn="l" defTabSz="914400" rtl="0" eaLnBrk="1" latinLnBrk="0" hangingPunct="1">
              <a:spcBef>
                <a:spcPts val="1000"/>
              </a:spcBef>
              <a:buFont typeface="Arial" pitchFamily="34" charset="0"/>
              <a:buNone/>
            </a:pPr>
            <a:r>
              <a:rPr lang="de-DE" dirty="0" smtClean="0"/>
              <a:t>4</a:t>
            </a:r>
          </a:p>
        </p:txBody>
      </p:sp>
      <p:sp>
        <p:nvSpPr>
          <p:cNvPr id="16" name="Textplatzhalter 7"/>
          <p:cNvSpPr>
            <a:spLocks noGrp="1"/>
          </p:cNvSpPr>
          <p:nvPr>
            <p:ph type="body" sz="quarter" idx="21"/>
          </p:nvPr>
        </p:nvSpPr>
        <p:spPr bwMode="auto">
          <a:xfrm>
            <a:off x="1271752" y="4143380"/>
            <a:ext cx="7415048" cy="515928"/>
          </a:xfrm>
          <a:solidFill>
            <a:schemeClr val="bg1"/>
          </a:solidFill>
          <a:ln w="12700">
            <a:solidFill>
              <a:schemeClr val="bg1">
                <a:lumMod val="65000"/>
              </a:schemeClr>
            </a:solidFill>
          </a:ln>
        </p:spPr>
        <p:txBody>
          <a:bodyPr lIns="360000" anchor="ctr" anchorCtr="0">
            <a:normAutofit/>
          </a:bodyPr>
          <a:lstStyle>
            <a:lvl1pPr>
              <a:buNone/>
              <a:defRPr sz="2400"/>
            </a:lvl1pPr>
          </a:lstStyle>
          <a:p>
            <a:pPr lvl="0"/>
            <a:endParaRPr lang="de-DE" dirty="0" smtClean="0"/>
          </a:p>
        </p:txBody>
      </p:sp>
      <p:sp>
        <p:nvSpPr>
          <p:cNvPr id="17" name="Textplatzhalter 7"/>
          <p:cNvSpPr>
            <a:spLocks noGrp="1"/>
          </p:cNvSpPr>
          <p:nvPr>
            <p:ph type="body" sz="quarter" idx="22" hasCustomPrompt="1"/>
          </p:nvPr>
        </p:nvSpPr>
        <p:spPr bwMode="auto">
          <a:xfrm>
            <a:off x="457201" y="4143380"/>
            <a:ext cx="688427" cy="515928"/>
          </a:xfrm>
          <a:gradFill>
            <a:gsLst>
              <a:gs pos="29000">
                <a:srgbClr val="FF9929"/>
              </a:gs>
              <a:gs pos="76000">
                <a:srgbClr val="E87C06">
                  <a:alpha val="90588"/>
                </a:srgbClr>
              </a:gs>
            </a:gsLst>
            <a:lin ang="5400000" scaled="0"/>
          </a:gradFill>
          <a:ln w="19050">
            <a:noFill/>
          </a:ln>
          <a:effectLst>
            <a:outerShdw blurRad="101600" algn="ctr" rotWithShape="0">
              <a:prstClr val="black">
                <a:alpha val="50000"/>
              </a:prstClr>
            </a:outerShdw>
          </a:effectLst>
        </p:spPr>
        <p:txBody>
          <a:bodyPr vert="horz" lIns="0" tIns="0" rIns="0" bIns="0" rtlCol="0" anchor="ctr" anchorCtr="1">
            <a:normAutofit/>
          </a:bodyPr>
          <a:lstStyle>
            <a:lvl1pPr algn="ctr">
              <a:buNone/>
              <a:defRPr lang="de-DE" sz="1800" b="1" kern="1200" noProof="1" dirty="0" smtClean="0">
                <a:solidFill>
                  <a:schemeClr val="bg1"/>
                </a:solidFill>
                <a:latin typeface="+mn-lt"/>
                <a:ea typeface="+mn-ea"/>
                <a:cs typeface="+mn-cs"/>
              </a:defRPr>
            </a:lvl1pPr>
          </a:lstStyle>
          <a:p>
            <a:pPr marL="201613" lvl="0" indent="-201613" algn="l" defTabSz="914400" rtl="0" eaLnBrk="1" latinLnBrk="0" hangingPunct="1">
              <a:spcBef>
                <a:spcPts val="1000"/>
              </a:spcBef>
              <a:buFont typeface="Arial" pitchFamily="34" charset="0"/>
              <a:buNone/>
            </a:pPr>
            <a:r>
              <a:rPr lang="de-DE" dirty="0" smtClean="0"/>
              <a:t>5</a:t>
            </a:r>
          </a:p>
        </p:txBody>
      </p:sp>
      <p:sp>
        <p:nvSpPr>
          <p:cNvPr id="41" name="Textplatzhalter 7"/>
          <p:cNvSpPr>
            <a:spLocks noGrp="1"/>
          </p:cNvSpPr>
          <p:nvPr>
            <p:ph type="body" sz="quarter" idx="23"/>
          </p:nvPr>
        </p:nvSpPr>
        <p:spPr bwMode="auto">
          <a:xfrm>
            <a:off x="1271752" y="4786322"/>
            <a:ext cx="7415048" cy="515928"/>
          </a:xfrm>
          <a:solidFill>
            <a:schemeClr val="bg1"/>
          </a:solidFill>
          <a:ln w="12700">
            <a:solidFill>
              <a:schemeClr val="bg1">
                <a:lumMod val="65000"/>
              </a:schemeClr>
            </a:solidFill>
          </a:ln>
        </p:spPr>
        <p:txBody>
          <a:bodyPr lIns="360000" anchor="ctr" anchorCtr="0">
            <a:normAutofit/>
          </a:bodyPr>
          <a:lstStyle>
            <a:lvl1pPr>
              <a:buNone/>
              <a:defRPr sz="2400"/>
            </a:lvl1pPr>
          </a:lstStyle>
          <a:p>
            <a:pPr lvl="0"/>
            <a:endParaRPr lang="de-DE" dirty="0" smtClean="0"/>
          </a:p>
        </p:txBody>
      </p:sp>
      <p:sp>
        <p:nvSpPr>
          <p:cNvPr id="42" name="Textplatzhalter 7"/>
          <p:cNvSpPr>
            <a:spLocks noGrp="1"/>
          </p:cNvSpPr>
          <p:nvPr>
            <p:ph type="body" sz="quarter" idx="24" hasCustomPrompt="1"/>
          </p:nvPr>
        </p:nvSpPr>
        <p:spPr bwMode="auto">
          <a:xfrm>
            <a:off x="457201" y="4786322"/>
            <a:ext cx="688427" cy="515928"/>
          </a:xfrm>
          <a:gradFill>
            <a:gsLst>
              <a:gs pos="29000">
                <a:srgbClr val="FF9929"/>
              </a:gs>
              <a:gs pos="76000">
                <a:srgbClr val="E87C06">
                  <a:alpha val="90588"/>
                </a:srgbClr>
              </a:gs>
            </a:gsLst>
            <a:lin ang="5400000" scaled="0"/>
          </a:gradFill>
          <a:ln w="19050">
            <a:noFill/>
          </a:ln>
          <a:effectLst>
            <a:outerShdw blurRad="101600" algn="ctr" rotWithShape="0">
              <a:prstClr val="black">
                <a:alpha val="50000"/>
              </a:prstClr>
            </a:outerShdw>
          </a:effectLst>
        </p:spPr>
        <p:txBody>
          <a:bodyPr vert="horz" lIns="0" tIns="0" rIns="0" bIns="0" rtlCol="0" anchor="ctr" anchorCtr="1">
            <a:normAutofit/>
          </a:bodyPr>
          <a:lstStyle>
            <a:lvl1pPr algn="ctr">
              <a:buNone/>
              <a:defRPr lang="de-DE" sz="1800" b="1" kern="1200" noProof="1" dirty="0" smtClean="0">
                <a:solidFill>
                  <a:schemeClr val="bg1"/>
                </a:solidFill>
                <a:latin typeface="+mn-lt"/>
                <a:ea typeface="+mn-ea"/>
                <a:cs typeface="+mn-cs"/>
              </a:defRPr>
            </a:lvl1pPr>
          </a:lstStyle>
          <a:p>
            <a:pPr marL="201613" lvl="0" indent="-201613" algn="l" defTabSz="914400" rtl="0" eaLnBrk="1" latinLnBrk="0" hangingPunct="1">
              <a:spcBef>
                <a:spcPts val="1000"/>
              </a:spcBef>
              <a:buFont typeface="Arial" pitchFamily="34" charset="0"/>
              <a:buNone/>
            </a:pPr>
            <a:r>
              <a:rPr lang="de-DE" dirty="0" smtClean="0"/>
              <a:t>6</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9" name="Content Placeholder 7"/>
          <p:cNvSpPr>
            <a:spLocks noGrp="1"/>
          </p:cNvSpPr>
          <p:nvPr>
            <p:ph sz="quarter" idx="14" hasCustomPrompt="1"/>
          </p:nvPr>
        </p:nvSpPr>
        <p:spPr bwMode="auto">
          <a:xfrm>
            <a:off x="457200" y="1555750"/>
            <a:ext cx="8229600" cy="4246564"/>
          </a:xfrm>
          <a:noFill/>
        </p:spPr>
        <p:txBody>
          <a:bodyPr/>
          <a:lstStyle>
            <a:lvl1pPr marL="195263" indent="-195263">
              <a:buClr>
                <a:schemeClr val="accent6"/>
              </a:buClr>
              <a:buFont typeface="Wingdings" pitchFamily="2" charset="2"/>
              <a:buChar char="§"/>
              <a:defRPr/>
            </a:lvl1pPr>
            <a:lvl2pPr>
              <a:buClr>
                <a:schemeClr val="accent6"/>
              </a:buClr>
              <a:defRPr/>
            </a:lvl2pPr>
            <a:lvl3pPr>
              <a:buClr>
                <a:schemeClr val="accent6"/>
              </a:buClr>
              <a:buFont typeface="Wingdings" pitchFamily="2" charset="2"/>
              <a:buChar cha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el 9"/>
          <p:cNvSpPr>
            <a:spLocks noGrp="1"/>
          </p:cNvSpPr>
          <p:nvPr>
            <p:ph type="title" hasCustomPrompt="1"/>
          </p:nvPr>
        </p:nvSpPr>
        <p:spPr/>
        <p:txBody>
          <a:bodyPr/>
          <a:lstStyle>
            <a:lvl1pPr>
              <a:defRPr/>
            </a:lvl1pPr>
          </a:lstStyle>
          <a:p>
            <a:r>
              <a:rPr lang="de-DE" dirty="0" smtClean="0"/>
              <a:t>Click </a:t>
            </a:r>
            <a:r>
              <a:rPr lang="de-DE" dirty="0" err="1" smtClean="0"/>
              <a:t>To</a:t>
            </a:r>
            <a:r>
              <a:rPr lang="de-DE" dirty="0" smtClean="0"/>
              <a:t> Edit Titel</a:t>
            </a:r>
            <a:endParaRPr lang="de-DE"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Image (square)">
    <p:spTree>
      <p:nvGrpSpPr>
        <p:cNvPr id="1" name=""/>
        <p:cNvGrpSpPr/>
        <p:nvPr/>
      </p:nvGrpSpPr>
      <p:grpSpPr>
        <a:xfrm>
          <a:off x="0" y="0"/>
          <a:ext cx="0" cy="0"/>
          <a:chOff x="0" y="0"/>
          <a:chExt cx="0" cy="0"/>
        </a:xfrm>
      </p:grpSpPr>
      <p:sp>
        <p:nvSpPr>
          <p:cNvPr id="2" name="Titel 1"/>
          <p:cNvSpPr>
            <a:spLocks noGrp="1"/>
          </p:cNvSpPr>
          <p:nvPr>
            <p:ph type="title"/>
          </p:nvPr>
        </p:nvSpPr>
        <p:spPr bwMode="auto"/>
        <p:txBody>
          <a:bodyPr/>
          <a:lstStyle/>
          <a:p>
            <a:endParaRPr lang="de-DE" dirty="0"/>
          </a:p>
        </p:txBody>
      </p:sp>
      <p:sp>
        <p:nvSpPr>
          <p:cNvPr id="11"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9" name="Text Placeholder 8"/>
          <p:cNvSpPr>
            <a:spLocks noGrp="1"/>
          </p:cNvSpPr>
          <p:nvPr>
            <p:ph type="body" sz="quarter" idx="16"/>
          </p:nvPr>
        </p:nvSpPr>
        <p:spPr bwMode="auto">
          <a:xfrm>
            <a:off x="457200" y="1555750"/>
            <a:ext cx="4038600" cy="4246563"/>
          </a:xfrm>
        </p:spPr>
        <p:txBody>
          <a:bodyPr/>
          <a:lstStyle>
            <a:lvl1pPr>
              <a:buClr>
                <a:schemeClr val="accent6"/>
              </a:buClr>
              <a:buFont typeface="Wingdings" pitchFamily="2" charset="2"/>
              <a:buChar char="§"/>
              <a:defRPr/>
            </a:lvl1pPr>
            <a:lvl2pPr>
              <a:buClr>
                <a:schemeClr val="accent6"/>
              </a:buClr>
              <a:defRPr/>
            </a:lvl2pPr>
            <a:lvl3pPr>
              <a:buClr>
                <a:schemeClr val="accent6"/>
              </a:buClr>
              <a:buFont typeface="Wingdings" pitchFamily="2" charset="2"/>
              <a:buChar cha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reihandform 11"/>
          <p:cNvSpPr/>
          <p:nvPr userDrawn="1"/>
        </p:nvSpPr>
        <p:spPr bwMode="auto">
          <a:xfrm>
            <a:off x="5161401" y="4995530"/>
            <a:ext cx="3802451" cy="1269957"/>
          </a:xfrm>
          <a:custGeom>
            <a:avLst/>
            <a:gdLst>
              <a:gd name="connsiteX0" fmla="*/ 0 w 4080295"/>
              <a:gd name="connsiteY0" fmla="*/ 0 h 1190445"/>
              <a:gd name="connsiteX1" fmla="*/ 4080295 w 4080295"/>
              <a:gd name="connsiteY1" fmla="*/ 681487 h 1190445"/>
              <a:gd name="connsiteX2" fmla="*/ 4071668 w 4080295"/>
              <a:gd name="connsiteY2" fmla="*/ 1190445 h 1190445"/>
              <a:gd name="connsiteX3" fmla="*/ 0 w 4080295"/>
              <a:gd name="connsiteY3" fmla="*/ 439947 h 1190445"/>
              <a:gd name="connsiteX4" fmla="*/ 0 w 4080295"/>
              <a:gd name="connsiteY4" fmla="*/ 0 h 1190445"/>
              <a:gd name="connsiteX0" fmla="*/ 0 w 4080295"/>
              <a:gd name="connsiteY0" fmla="*/ 0 h 1190445"/>
              <a:gd name="connsiteX1" fmla="*/ 4080295 w 4080295"/>
              <a:gd name="connsiteY1" fmla="*/ 681487 h 1190445"/>
              <a:gd name="connsiteX2" fmla="*/ 4071668 w 4080295"/>
              <a:gd name="connsiteY2" fmla="*/ 1190445 h 1190445"/>
              <a:gd name="connsiteX3" fmla="*/ 34212 w 4080295"/>
              <a:gd name="connsiteY3" fmla="*/ 726194 h 1190445"/>
              <a:gd name="connsiteX4" fmla="*/ 0 w 4080295"/>
              <a:gd name="connsiteY4" fmla="*/ 0 h 1190445"/>
              <a:gd name="connsiteX0" fmla="*/ 0 w 4080295"/>
              <a:gd name="connsiteY0" fmla="*/ 0 h 1341519"/>
              <a:gd name="connsiteX1" fmla="*/ 4080295 w 4080295"/>
              <a:gd name="connsiteY1" fmla="*/ 681487 h 1341519"/>
              <a:gd name="connsiteX2" fmla="*/ 4020349 w 4080295"/>
              <a:gd name="connsiteY2" fmla="*/ 1341519 h 1341519"/>
              <a:gd name="connsiteX3" fmla="*/ 34212 w 4080295"/>
              <a:gd name="connsiteY3" fmla="*/ 726194 h 1341519"/>
              <a:gd name="connsiteX4" fmla="*/ 0 w 4080295"/>
              <a:gd name="connsiteY4" fmla="*/ 0 h 1341519"/>
              <a:gd name="connsiteX0" fmla="*/ 0 w 4114433"/>
              <a:gd name="connsiteY0" fmla="*/ 0 h 1325616"/>
              <a:gd name="connsiteX1" fmla="*/ 4080295 w 4114433"/>
              <a:gd name="connsiteY1" fmla="*/ 681487 h 1325616"/>
              <a:gd name="connsiteX2" fmla="*/ 4114433 w 4114433"/>
              <a:gd name="connsiteY2" fmla="*/ 1325616 h 1325616"/>
              <a:gd name="connsiteX3" fmla="*/ 34212 w 4114433"/>
              <a:gd name="connsiteY3" fmla="*/ 726194 h 1325616"/>
              <a:gd name="connsiteX4" fmla="*/ 0 w 4114433"/>
              <a:gd name="connsiteY4" fmla="*/ 0 h 1325616"/>
              <a:gd name="connsiteX0" fmla="*/ 0 w 4114433"/>
              <a:gd name="connsiteY0" fmla="*/ 0 h 1325616"/>
              <a:gd name="connsiteX1" fmla="*/ 4080295 w 4114433"/>
              <a:gd name="connsiteY1" fmla="*/ 681487 h 1325616"/>
              <a:gd name="connsiteX2" fmla="*/ 4114433 w 4114433"/>
              <a:gd name="connsiteY2" fmla="*/ 1325616 h 1325616"/>
              <a:gd name="connsiteX3" fmla="*/ 34212 w 4114433"/>
              <a:gd name="connsiteY3" fmla="*/ 726194 h 1325616"/>
              <a:gd name="connsiteX4" fmla="*/ 0 w 4114433"/>
              <a:gd name="connsiteY4" fmla="*/ 0 h 1325616"/>
              <a:gd name="connsiteX0" fmla="*/ 0 w 4131540"/>
              <a:gd name="connsiteY0" fmla="*/ 0 h 1269957"/>
              <a:gd name="connsiteX1" fmla="*/ 4097402 w 4131540"/>
              <a:gd name="connsiteY1" fmla="*/ 625828 h 1269957"/>
              <a:gd name="connsiteX2" fmla="*/ 4131540 w 4131540"/>
              <a:gd name="connsiteY2" fmla="*/ 1269957 h 1269957"/>
              <a:gd name="connsiteX3" fmla="*/ 51319 w 4131540"/>
              <a:gd name="connsiteY3" fmla="*/ 670535 h 1269957"/>
              <a:gd name="connsiteX4" fmla="*/ 0 w 4131540"/>
              <a:gd name="connsiteY4" fmla="*/ 0 h 1269957"/>
              <a:gd name="connsiteX0" fmla="*/ 0 w 4131540"/>
              <a:gd name="connsiteY0" fmla="*/ 0 h 1269957"/>
              <a:gd name="connsiteX1" fmla="*/ 4097402 w 4131540"/>
              <a:gd name="connsiteY1" fmla="*/ 625828 h 1269957"/>
              <a:gd name="connsiteX2" fmla="*/ 4131540 w 4131540"/>
              <a:gd name="connsiteY2" fmla="*/ 1269957 h 1269957"/>
              <a:gd name="connsiteX3" fmla="*/ 17106 w 4131540"/>
              <a:gd name="connsiteY3" fmla="*/ 678486 h 1269957"/>
              <a:gd name="connsiteX4" fmla="*/ 0 w 4131540"/>
              <a:gd name="connsiteY4" fmla="*/ 0 h 1269957"/>
              <a:gd name="connsiteX0" fmla="*/ 0 w 4105881"/>
              <a:gd name="connsiteY0" fmla="*/ 0 h 1269957"/>
              <a:gd name="connsiteX1" fmla="*/ 4097402 w 4105881"/>
              <a:gd name="connsiteY1" fmla="*/ 625828 h 1269957"/>
              <a:gd name="connsiteX2" fmla="*/ 4105881 w 4105881"/>
              <a:gd name="connsiteY2" fmla="*/ 1269957 h 1269957"/>
              <a:gd name="connsiteX3" fmla="*/ 17106 w 4105881"/>
              <a:gd name="connsiteY3" fmla="*/ 678486 h 1269957"/>
              <a:gd name="connsiteX4" fmla="*/ 0 w 4105881"/>
              <a:gd name="connsiteY4" fmla="*/ 0 h 126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881" h="1269957">
                <a:moveTo>
                  <a:pt x="0" y="0"/>
                </a:moveTo>
                <a:lnTo>
                  <a:pt x="4097402" y="625828"/>
                </a:lnTo>
                <a:lnTo>
                  <a:pt x="4105881" y="1269957"/>
                </a:lnTo>
                <a:lnTo>
                  <a:pt x="17106" y="678486"/>
                </a:lnTo>
                <a:lnTo>
                  <a:pt x="0" y="0"/>
                </a:lnTo>
                <a:close/>
              </a:path>
            </a:pathLst>
          </a:custGeom>
          <a:gradFill flip="none" rotWithShape="1">
            <a:gsLst>
              <a:gs pos="100000">
                <a:schemeClr val="tx1">
                  <a:lumMod val="85000"/>
                  <a:lumOff val="15000"/>
                </a:schemeClr>
              </a:gs>
              <a:gs pos="51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Bildplatzhalter 14"/>
          <p:cNvSpPr>
            <a:spLocks noGrp="1"/>
          </p:cNvSpPr>
          <p:nvPr>
            <p:ph type="pic" sz="quarter" idx="14"/>
          </p:nvPr>
        </p:nvSpPr>
        <p:spPr bwMode="auto">
          <a:xfrm>
            <a:off x="3700444" y="1558400"/>
            <a:ext cx="6164317" cy="3771826"/>
          </a:xfr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lumMod val="50000"/>
              </a:schemeClr>
            </a:solidFill>
          </a:ln>
          <a:effectLst>
            <a:outerShdw blurRad="76200" dir="18900000" sy="23000" kx="-1200000" algn="bl" rotWithShape="0">
              <a:prstClr val="black">
                <a:alpha val="20000"/>
              </a:prstClr>
            </a:outerShdw>
          </a:effectLst>
          <a:scene3d>
            <a:camera prst="perspectiveContrastingLeftFacing">
              <a:rot lat="4602" lon="2999999" rev="21596127"/>
            </a:camera>
            <a:lightRig rig="threePt" dir="t"/>
          </a:scene3d>
        </p:spPr>
        <p:txBody>
          <a:bodyPr/>
          <a:lstStyle/>
          <a:p>
            <a:endParaRPr lang="de-DE"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Image (widescreen)">
    <p:spTree>
      <p:nvGrpSpPr>
        <p:cNvPr id="1" name=""/>
        <p:cNvGrpSpPr/>
        <p:nvPr/>
      </p:nvGrpSpPr>
      <p:grpSpPr>
        <a:xfrm>
          <a:off x="0" y="0"/>
          <a:ext cx="0" cy="0"/>
          <a:chOff x="0" y="0"/>
          <a:chExt cx="0" cy="0"/>
        </a:xfrm>
      </p:grpSpPr>
      <p:sp>
        <p:nvSpPr>
          <p:cNvPr id="16" name="Freihandform 15"/>
          <p:cNvSpPr/>
          <p:nvPr userDrawn="1"/>
        </p:nvSpPr>
        <p:spPr bwMode="auto">
          <a:xfrm>
            <a:off x="3363291" y="4917064"/>
            <a:ext cx="5335149" cy="1190445"/>
          </a:xfrm>
          <a:custGeom>
            <a:avLst/>
            <a:gdLst>
              <a:gd name="connsiteX0" fmla="*/ 0 w 4080295"/>
              <a:gd name="connsiteY0" fmla="*/ 0 h 1190445"/>
              <a:gd name="connsiteX1" fmla="*/ 4080295 w 4080295"/>
              <a:gd name="connsiteY1" fmla="*/ 681487 h 1190445"/>
              <a:gd name="connsiteX2" fmla="*/ 4071668 w 4080295"/>
              <a:gd name="connsiteY2" fmla="*/ 1190445 h 1190445"/>
              <a:gd name="connsiteX3" fmla="*/ 0 w 4080295"/>
              <a:gd name="connsiteY3" fmla="*/ 439947 h 1190445"/>
              <a:gd name="connsiteX4" fmla="*/ 0 w 4080295"/>
              <a:gd name="connsiteY4" fmla="*/ 0 h 11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295" h="1190445">
                <a:moveTo>
                  <a:pt x="0" y="0"/>
                </a:moveTo>
                <a:lnTo>
                  <a:pt x="4080295" y="681487"/>
                </a:lnTo>
                <a:lnTo>
                  <a:pt x="4071668" y="1190445"/>
                </a:lnTo>
                <a:lnTo>
                  <a:pt x="0" y="439947"/>
                </a:lnTo>
                <a:lnTo>
                  <a:pt x="0" y="0"/>
                </a:lnTo>
                <a:close/>
              </a:path>
            </a:pathLst>
          </a:custGeom>
          <a:gradFill flip="none" rotWithShape="1">
            <a:gsLst>
              <a:gs pos="54000">
                <a:schemeClr val="bg1">
                  <a:lumMod val="65000"/>
                  <a:alpha val="36000"/>
                </a:schemeClr>
              </a:gs>
              <a:gs pos="38000">
                <a:schemeClr val="accent1">
                  <a:shade val="100000"/>
                  <a:satMod val="115000"/>
                  <a:alpha val="0"/>
                </a:schemeClr>
              </a:gs>
            </a:gsLst>
            <a:lin ang="166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10"/>
          <p:cNvSpPr>
            <a:spLocks noGrp="1"/>
          </p:cNvSpPr>
          <p:nvPr>
            <p:ph type="body" sz="quarter" idx="13"/>
          </p:nvPr>
        </p:nvSpPr>
        <p:spPr bwMode="auto">
          <a:xfrm>
            <a:off x="457202" y="1099341"/>
            <a:ext cx="8229599" cy="456409"/>
          </a:xfrm>
        </p:spPr>
        <p:txBody>
          <a:bodyPr>
            <a:normAutofit/>
          </a:bodyPr>
          <a:lstStyle>
            <a:lvl1pPr marL="0" indent="0">
              <a:buNone/>
              <a:defRPr sz="2000" b="1"/>
            </a:lvl1pPr>
          </a:lstStyle>
          <a:p>
            <a:pPr lvl="0"/>
            <a:endParaRPr lang="de-DE" dirty="0"/>
          </a:p>
        </p:txBody>
      </p:sp>
      <p:sp>
        <p:nvSpPr>
          <p:cNvPr id="2" name="Titel 1"/>
          <p:cNvSpPr>
            <a:spLocks noGrp="1"/>
          </p:cNvSpPr>
          <p:nvPr>
            <p:ph type="title"/>
          </p:nvPr>
        </p:nvSpPr>
        <p:spPr bwMode="auto"/>
        <p:txBody>
          <a:bodyPr/>
          <a:lstStyle/>
          <a:p>
            <a:endParaRPr lang="de-DE" dirty="0"/>
          </a:p>
        </p:txBody>
      </p:sp>
      <p:sp>
        <p:nvSpPr>
          <p:cNvPr id="15" name="Bildplatzhalter 14"/>
          <p:cNvSpPr>
            <a:spLocks noGrp="1"/>
          </p:cNvSpPr>
          <p:nvPr>
            <p:ph type="pic" sz="quarter" idx="14"/>
          </p:nvPr>
        </p:nvSpPr>
        <p:spPr bwMode="auto">
          <a:xfrm>
            <a:off x="2015893" y="1576552"/>
            <a:ext cx="7189076" cy="3767958"/>
          </a:xfr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lumMod val="50000"/>
              </a:schemeClr>
            </a:solidFill>
          </a:ln>
          <a:effectLst>
            <a:outerShdw blurRad="101600" sy="23000" kx="-1200000" algn="bl" rotWithShape="0">
              <a:prstClr val="black">
                <a:alpha val="20000"/>
              </a:prstClr>
            </a:outerShdw>
          </a:effectLst>
          <a:scene3d>
            <a:camera prst="perspectiveContrastingLeftFacing">
              <a:rot lat="0" lon="2400000" rev="21594000"/>
            </a:camera>
            <a:lightRig rig="threePt" dir="t"/>
          </a:scene3d>
        </p:spPr>
        <p:txBody>
          <a:bodyPr/>
          <a:lstStyle/>
          <a:p>
            <a:endParaRPr lang="de-DE" dirty="0"/>
          </a:p>
        </p:txBody>
      </p:sp>
      <p:sp>
        <p:nvSpPr>
          <p:cNvPr id="17" name="Freihandform 16"/>
          <p:cNvSpPr/>
          <p:nvPr userDrawn="1"/>
        </p:nvSpPr>
        <p:spPr bwMode="auto">
          <a:xfrm>
            <a:off x="543209" y="5435317"/>
            <a:ext cx="3623097" cy="940279"/>
          </a:xfrm>
          <a:custGeom>
            <a:avLst/>
            <a:gdLst>
              <a:gd name="connsiteX0" fmla="*/ 25879 w 3614468"/>
              <a:gd name="connsiteY0" fmla="*/ 276045 h 940279"/>
              <a:gd name="connsiteX1" fmla="*/ 3605842 w 3614468"/>
              <a:gd name="connsiteY1" fmla="*/ 0 h 940279"/>
              <a:gd name="connsiteX2" fmla="*/ 3614468 w 3614468"/>
              <a:gd name="connsiteY2" fmla="*/ 741871 h 940279"/>
              <a:gd name="connsiteX3" fmla="*/ 0 w 3614468"/>
              <a:gd name="connsiteY3" fmla="*/ 940279 h 940279"/>
              <a:gd name="connsiteX4" fmla="*/ 25879 w 3614468"/>
              <a:gd name="connsiteY4" fmla="*/ 276045 h 940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468" h="940279">
                <a:moveTo>
                  <a:pt x="25879" y="276045"/>
                </a:moveTo>
                <a:lnTo>
                  <a:pt x="3605842" y="0"/>
                </a:lnTo>
                <a:lnTo>
                  <a:pt x="3614468" y="741871"/>
                </a:lnTo>
                <a:lnTo>
                  <a:pt x="0" y="940279"/>
                </a:lnTo>
                <a:lnTo>
                  <a:pt x="25879" y="276045"/>
                </a:lnTo>
                <a:close/>
              </a:path>
            </a:pathLst>
          </a:custGeom>
          <a:gradFill>
            <a:gsLst>
              <a:gs pos="67000">
                <a:schemeClr val="bg1">
                  <a:lumMod val="65000"/>
                  <a:alpha val="21000"/>
                </a:schemeClr>
              </a:gs>
              <a:gs pos="37000">
                <a:schemeClr val="accent1">
                  <a:shade val="100000"/>
                  <a:satMod val="115000"/>
                  <a:alpha val="0"/>
                </a:schemeClr>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Bildplatzhalter 14"/>
          <p:cNvSpPr>
            <a:spLocks noGrp="1"/>
          </p:cNvSpPr>
          <p:nvPr>
            <p:ph type="pic" sz="quarter" idx="16"/>
          </p:nvPr>
        </p:nvSpPr>
        <p:spPr bwMode="auto">
          <a:xfrm flipH="1">
            <a:off x="261769" y="2448920"/>
            <a:ext cx="4556234" cy="3147846"/>
          </a:xfr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lumMod val="50000"/>
              </a:schemeClr>
            </a:solidFill>
          </a:ln>
          <a:effectLst>
            <a:outerShdw blurRad="76200" dir="13500000" sy="23000" kx="1200000" algn="br" rotWithShape="0">
              <a:prstClr val="black">
                <a:alpha val="20000"/>
              </a:prstClr>
            </a:outerShdw>
          </a:effectLst>
          <a:scene3d>
            <a:camera prst="perspectiveContrastingLeftFacing">
              <a:rot lat="21594183" lon="19499996" rev="21598445"/>
            </a:camera>
            <a:lightRig rig="threePt" dir="t"/>
          </a:scene3d>
        </p:spPr>
        <p:txBody>
          <a:bodyPr/>
          <a:lstStyle/>
          <a:p>
            <a:endParaRPr lang="de-DE"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with Image (upright)">
    <p:spTree>
      <p:nvGrpSpPr>
        <p:cNvPr id="1" name=""/>
        <p:cNvGrpSpPr/>
        <p:nvPr/>
      </p:nvGrpSpPr>
      <p:grpSpPr>
        <a:xfrm>
          <a:off x="0" y="0"/>
          <a:ext cx="0" cy="0"/>
          <a:chOff x="0" y="0"/>
          <a:chExt cx="0" cy="0"/>
        </a:xfrm>
      </p:grpSpPr>
      <p:sp>
        <p:nvSpPr>
          <p:cNvPr id="2" name="Titel 1"/>
          <p:cNvSpPr>
            <a:spLocks noGrp="1"/>
          </p:cNvSpPr>
          <p:nvPr>
            <p:ph type="title"/>
          </p:nvPr>
        </p:nvSpPr>
        <p:spPr bwMode="auto"/>
        <p:txBody>
          <a:bodyPr/>
          <a:lstStyle/>
          <a:p>
            <a:endParaRPr lang="de-DE" dirty="0"/>
          </a:p>
        </p:txBody>
      </p:sp>
      <p:sp>
        <p:nvSpPr>
          <p:cNvPr id="15" name="Bildplatzhalter 14"/>
          <p:cNvSpPr>
            <a:spLocks noGrp="1"/>
          </p:cNvSpPr>
          <p:nvPr>
            <p:ph type="pic" sz="quarter" idx="14"/>
          </p:nvPr>
        </p:nvSpPr>
        <p:spPr bwMode="auto">
          <a:xfrm>
            <a:off x="6151037" y="1062000"/>
            <a:ext cx="2831039" cy="4773600"/>
          </a:xfrm>
          <a:gradFill>
            <a:gsLst>
              <a:gs pos="48000">
                <a:schemeClr val="bg1">
                  <a:lumMod val="95000"/>
                </a:schemeClr>
              </a:gs>
              <a:gs pos="100000">
                <a:schemeClr val="bg1">
                  <a:lumMod val="75000"/>
                </a:schemeClr>
              </a:gs>
            </a:gsLst>
            <a:lin ang="5400000" scaled="0"/>
          </a:gradFill>
          <a:ln w="12700">
            <a:solidFill>
              <a:schemeClr val="bg1">
                <a:lumMod val="75000"/>
              </a:schemeClr>
            </a:solidFill>
          </a:ln>
          <a:effectLst>
            <a:outerShdw blurRad="50800" dist="38100" dir="2700000" algn="tl" rotWithShape="0">
              <a:prstClr val="black">
                <a:alpha val="40000"/>
              </a:prstClr>
            </a:outerShdw>
          </a:effectLst>
        </p:spPr>
        <p:txBody>
          <a:bodyPr vert="horz" lIns="180000" tIns="180000" rIns="0" bIns="0" rtlCol="0">
            <a:normAutofit/>
          </a:bodyPr>
          <a:lstStyle>
            <a:lvl1pPr marL="201613" indent="-201613" algn="l" defTabSz="914400" rtl="0" eaLnBrk="1" latinLnBrk="0" hangingPunct="1">
              <a:spcBef>
                <a:spcPts val="1000"/>
              </a:spcBef>
              <a:buClr>
                <a:schemeClr val="accent6"/>
              </a:buClr>
              <a:buFont typeface="Wingdings" pitchFamily="2" charset="2"/>
              <a:buChar char="§"/>
              <a:defRPr lang="de-DE" sz="1800" kern="1200" noProof="1">
                <a:solidFill>
                  <a:schemeClr val="tx1"/>
                </a:solidFill>
                <a:latin typeface="+mn-lt"/>
                <a:ea typeface="+mn-ea"/>
                <a:cs typeface="+mn-cs"/>
              </a:defRPr>
            </a:lvl1pPr>
          </a:lstStyle>
          <a:p>
            <a:endParaRPr lang="de-DE" dirty="0"/>
          </a:p>
        </p:txBody>
      </p:sp>
      <p:sp>
        <p:nvSpPr>
          <p:cNvPr id="9" name="Text Placeholder 8"/>
          <p:cNvSpPr>
            <a:spLocks noGrp="1"/>
          </p:cNvSpPr>
          <p:nvPr>
            <p:ph type="body" sz="quarter" idx="16"/>
          </p:nvPr>
        </p:nvSpPr>
        <p:spPr bwMode="auto">
          <a:xfrm>
            <a:off x="457202" y="1062000"/>
            <a:ext cx="5553074" cy="4773600"/>
          </a:xfrm>
          <a:noFill/>
        </p:spPr>
        <p:txBody>
          <a:bodyPr/>
          <a:lstStyle>
            <a:lvl1pPr>
              <a:buClr>
                <a:schemeClr val="accent6"/>
              </a:buClr>
              <a:buFont typeface="Wingdings" pitchFamily="2" charset="2"/>
              <a:buChar char="§"/>
              <a:defRPr/>
            </a:lvl1pPr>
            <a:lvl2pPr>
              <a:buClr>
                <a:schemeClr val="accent6"/>
              </a:buClr>
              <a:defRPr/>
            </a:lvl2pPr>
            <a:lvl3pPr>
              <a:buClr>
                <a:schemeClr val="accent6"/>
              </a:buClr>
              <a:buFont typeface="Wingdings" pitchFamily="2" charset="2"/>
              <a:buChar cha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7" name="Grafik 6" descr="PPT_Footer_Transitionlogo-slim_04.gif"/>
          <p:cNvPicPr>
            <a:picLocks noChangeAspect="1"/>
          </p:cNvPicPr>
          <p:nvPr userDrawn="1"/>
        </p:nvPicPr>
        <p:blipFill>
          <a:blip r:embed="rId28" cstate="print"/>
          <a:stretch>
            <a:fillRect/>
          </a:stretch>
        </p:blipFill>
        <p:spPr>
          <a:xfrm>
            <a:off x="139800" y="5904033"/>
            <a:ext cx="8873574" cy="773999"/>
          </a:xfrm>
          <a:prstGeom prst="rect">
            <a:avLst/>
          </a:prstGeom>
        </p:spPr>
      </p:pic>
      <p:sp>
        <p:nvSpPr>
          <p:cNvPr id="2" name="Titelplatzhalter 1"/>
          <p:cNvSpPr>
            <a:spLocks noGrp="1"/>
          </p:cNvSpPr>
          <p:nvPr>
            <p:ph type="title"/>
          </p:nvPr>
        </p:nvSpPr>
        <p:spPr bwMode="auto">
          <a:xfrm>
            <a:off x="457202" y="482227"/>
            <a:ext cx="8229599" cy="375023"/>
          </a:xfrm>
          <a:prstGeom prst="rect">
            <a:avLst/>
          </a:prstGeom>
        </p:spPr>
        <p:txBody>
          <a:bodyPr vert="horz" lIns="0" tIns="0" rIns="0" bIns="0" rtlCol="0" anchor="t" anchorCtr="0">
            <a:normAutofit/>
          </a:bodyPr>
          <a:lstStyle/>
          <a:p>
            <a:endParaRPr lang="de-DE" dirty="0"/>
          </a:p>
        </p:txBody>
      </p:sp>
      <p:sp>
        <p:nvSpPr>
          <p:cNvPr id="3" name="Textplatzhalter 2"/>
          <p:cNvSpPr>
            <a:spLocks noGrp="1"/>
          </p:cNvSpPr>
          <p:nvPr>
            <p:ph type="body" idx="1"/>
          </p:nvPr>
        </p:nvSpPr>
        <p:spPr bwMode="auto">
          <a:xfrm>
            <a:off x="457200" y="1555750"/>
            <a:ext cx="8229600" cy="4246564"/>
          </a:xfrm>
          <a:prstGeom prst="rect">
            <a:avLst/>
          </a:prstGeom>
        </p:spPr>
        <p:txBody>
          <a:bodyPr vert="horz" lIns="0" tIns="0" rIns="0" bIns="0" rtlCol="0">
            <a:normAutofit/>
          </a:bodyPr>
          <a:lstStyle/>
          <a:p>
            <a:pPr lvl="0"/>
            <a:r>
              <a:rPr lang="en-US" noProof="0" dirty="0" smtClean="0"/>
              <a:t>Item one on the agenda</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11" name="Straight Connector 10"/>
          <p:cNvCxnSpPr/>
          <p:nvPr/>
        </p:nvCxnSpPr>
        <p:spPr>
          <a:xfrm>
            <a:off x="140400" y="948270"/>
            <a:ext cx="8874000" cy="0"/>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feil nach rechts 8">
            <a:hlinkClick r:id="rId29" action="ppaction://hlinksldjump"/>
          </p:cNvPr>
          <p:cNvSpPr/>
          <p:nvPr/>
        </p:nvSpPr>
        <p:spPr>
          <a:xfrm>
            <a:off x="8440061" y="6248831"/>
            <a:ext cx="252000" cy="178129"/>
          </a:xfrm>
          <a:prstGeom prst="rightArrow">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rgbClr val="E87C06"/>
                </a:solidFill>
              </a:ln>
              <a:solidFill>
                <a:srgbClr val="E87C06"/>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2" r:id="rId2"/>
    <p:sldLayoutId id="2147483683" r:id="rId3"/>
    <p:sldLayoutId id="2147483744" r:id="rId4"/>
    <p:sldLayoutId id="2147483695" r:id="rId5"/>
    <p:sldLayoutId id="2147483650" r:id="rId6"/>
    <p:sldLayoutId id="2147483663" r:id="rId7"/>
    <p:sldLayoutId id="2147483666" r:id="rId8"/>
    <p:sldLayoutId id="2147483704" r:id="rId9"/>
    <p:sldLayoutId id="2147483705" r:id="rId10"/>
    <p:sldLayoutId id="2147483738" r:id="rId11"/>
    <p:sldLayoutId id="2147483747" r:id="rId12"/>
    <p:sldLayoutId id="2147483692" r:id="rId13"/>
    <p:sldLayoutId id="2147483685" r:id="rId14"/>
    <p:sldLayoutId id="2147483684" r:id="rId15"/>
    <p:sldLayoutId id="2147483677" r:id="rId16"/>
    <p:sldLayoutId id="2147483799" r:id="rId17"/>
    <p:sldLayoutId id="2147483800" r:id="rId18"/>
    <p:sldLayoutId id="2147483801" r:id="rId19"/>
    <p:sldLayoutId id="2147483802" r:id="rId20"/>
    <p:sldLayoutId id="2147483807" r:id="rId21"/>
    <p:sldLayoutId id="2147483808" r:id="rId22"/>
    <p:sldLayoutId id="2147483809" r:id="rId23"/>
    <p:sldLayoutId id="2147483810" r:id="rId24"/>
    <p:sldLayoutId id="2147483811" r:id="rId25"/>
    <p:sldLayoutId id="2147483812" r:id="rId26"/>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b="1" kern="1200">
          <a:solidFill>
            <a:srgbClr val="EE7F00"/>
          </a:solidFill>
          <a:latin typeface="+mj-lt"/>
          <a:ea typeface="+mj-ea"/>
          <a:cs typeface="+mj-cs"/>
        </a:defRPr>
      </a:lvl1pPr>
    </p:titleStyle>
    <p:bodyStyle>
      <a:lvl1pPr marL="201613" indent="-201613"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1pPr>
      <a:lvl2pPr marL="538163" indent="-296863"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2pPr>
      <a:lvl3pPr marL="806450"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34"/>
          <p:cNvGrpSpPr>
            <a:grpSpLocks/>
          </p:cNvGrpSpPr>
          <p:nvPr/>
        </p:nvGrpSpPr>
        <p:grpSpPr bwMode="auto">
          <a:xfrm>
            <a:off x="0" y="0"/>
            <a:ext cx="9144000" cy="6411913"/>
            <a:chOff x="0" y="0"/>
            <a:chExt cx="5760" cy="4320"/>
          </a:xfrm>
        </p:grpSpPr>
        <p:sp>
          <p:nvSpPr>
            <p:cNvPr id="15"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eaLnBrk="0" fontAlgn="base" hangingPunct="0">
                <a:spcBef>
                  <a:spcPct val="0"/>
                </a:spcBef>
                <a:spcAft>
                  <a:spcPct val="0"/>
                </a:spcAft>
                <a:defRPr/>
              </a:pPr>
              <a:endParaRPr lang="de-DE" noProof="1">
                <a:solidFill>
                  <a:srgbClr val="000000"/>
                </a:solidFill>
              </a:endParaRPr>
            </a:p>
          </p:txBody>
        </p:sp>
        <p:sp>
          <p:nvSpPr>
            <p:cNvPr id="16"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eaLnBrk="0" fontAlgn="base" hangingPunct="0">
                <a:spcBef>
                  <a:spcPct val="0"/>
                </a:spcBef>
                <a:spcAft>
                  <a:spcPct val="0"/>
                </a:spcAft>
                <a:defRPr/>
              </a:pPr>
              <a:endParaRPr lang="de-DE" noProof="1">
                <a:solidFill>
                  <a:srgbClr val="000000"/>
                </a:solidFill>
              </a:endParaRPr>
            </a:p>
          </p:txBody>
        </p:sp>
        <p:sp>
          <p:nvSpPr>
            <p:cNvPr id="17" name="Rectangle 5"/>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eaLnBrk="0" fontAlgn="base" hangingPunct="0">
                <a:spcBef>
                  <a:spcPct val="0"/>
                </a:spcBef>
                <a:spcAft>
                  <a:spcPct val="0"/>
                </a:spcAft>
                <a:defRPr/>
              </a:pPr>
              <a:endParaRPr lang="de-DE" noProof="1">
                <a:solidFill>
                  <a:srgbClr val="000000"/>
                </a:solidFill>
              </a:endParaRPr>
            </a:p>
          </p:txBody>
        </p:sp>
        <p:sp>
          <p:nvSpPr>
            <p:cNvPr id="18" name="Rectangle 5"/>
            <p:cNvSpPr>
              <a:spLocks noChangeArrowheads="1"/>
            </p:cNvSpPr>
            <p:nvPr/>
          </p:nvSpPr>
          <p:spPr bwMode="gray">
            <a:xfrm flipV="1">
              <a:off x="0" y="2762"/>
              <a:ext cx="5760" cy="1558"/>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eaLnBrk="0" fontAlgn="base" hangingPunct="0">
                <a:spcBef>
                  <a:spcPct val="0"/>
                </a:spcBef>
                <a:spcAft>
                  <a:spcPct val="0"/>
                </a:spcAft>
                <a:defRPr/>
              </a:pPr>
              <a:endParaRPr lang="de-DE" noProof="1">
                <a:solidFill>
                  <a:srgbClr val="000000"/>
                </a:solidFill>
              </a:endParaRPr>
            </a:p>
          </p:txBody>
        </p:sp>
      </p:grpSp>
      <p:sp>
        <p:nvSpPr>
          <p:cNvPr id="19" name="Rectangle 2"/>
          <p:cNvSpPr txBox="1">
            <a:spLocks noChangeArrowheads="1"/>
          </p:cNvSpPr>
          <p:nvPr/>
        </p:nvSpPr>
        <p:spPr bwMode="auto">
          <a:xfrm>
            <a:off x="434975" y="404813"/>
            <a:ext cx="6367463" cy="438150"/>
          </a:xfrm>
          <a:prstGeom prst="rect">
            <a:avLst/>
          </a:prstGeom>
          <a:noFill/>
          <a:ln w="9525">
            <a:noFill/>
            <a:miter lim="800000"/>
            <a:headEnd/>
            <a:tailEnd/>
          </a:ln>
        </p:spPr>
        <p:txBody>
          <a:bodyPr lIns="0" rIns="0" anchor="ctr"/>
          <a:lstStyle/>
          <a:p>
            <a:pPr eaLnBrk="0" fontAlgn="base" hangingPunct="0">
              <a:spcBef>
                <a:spcPct val="0"/>
              </a:spcBef>
              <a:spcAft>
                <a:spcPct val="0"/>
              </a:spcAft>
              <a:defRPr/>
            </a:pPr>
            <a:r>
              <a:rPr lang="en-US" sz="2000" b="1" kern="0" dirty="0">
                <a:solidFill>
                  <a:srgbClr val="FFFFFF"/>
                </a:solidFill>
              </a:rPr>
              <a:t>Click to edit Master title style</a:t>
            </a:r>
            <a:endParaRPr lang="de-DE" sz="2000" b="1" kern="0" dirty="0">
              <a:solidFill>
                <a:srgbClr val="FFFFFF"/>
              </a:solidFill>
            </a:endParaRPr>
          </a:p>
        </p:txBody>
      </p:sp>
      <p:sp>
        <p:nvSpPr>
          <p:cNvPr id="12" name="Rechteck 11"/>
          <p:cNvSpPr/>
          <p:nvPr/>
        </p:nvSpPr>
        <p:spPr bwMode="auto">
          <a:xfrm>
            <a:off x="0" y="6423025"/>
            <a:ext cx="9144000" cy="4318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de-DE" dirty="0">
              <a:solidFill>
                <a:srgbClr val="000000"/>
              </a:solidFill>
            </a:endParaRPr>
          </a:p>
        </p:txBody>
      </p:sp>
      <p:sp>
        <p:nvSpPr>
          <p:cNvPr id="10" name="Rechteck 9"/>
          <p:cNvSpPr/>
          <p:nvPr/>
        </p:nvSpPr>
        <p:spPr bwMode="auto">
          <a:xfrm>
            <a:off x="0" y="0"/>
            <a:ext cx="9144000" cy="985838"/>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de-DE" dirty="0">
              <a:solidFill>
                <a:srgbClr val="000000"/>
              </a:solidFill>
            </a:endParaRPr>
          </a:p>
        </p:txBody>
      </p:sp>
      <p:pic>
        <p:nvPicPr>
          <p:cNvPr id="1030" name="Grafik 10" descr="hackenberg-logo-weiss-web.gif"/>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264400" y="174625"/>
            <a:ext cx="1511300" cy="574675"/>
          </a:xfrm>
          <a:prstGeom prst="rect">
            <a:avLst/>
          </a:prstGeom>
          <a:noFill/>
          <a:ln w="9525">
            <a:noFill/>
            <a:miter lim="800000"/>
            <a:headEnd/>
            <a:tailEnd/>
          </a:ln>
        </p:spPr>
      </p:pic>
      <p:sp>
        <p:nvSpPr>
          <p:cNvPr id="1031" name="Rectangle 2"/>
          <p:cNvSpPr>
            <a:spLocks noGrp="1" noChangeArrowheads="1"/>
          </p:cNvSpPr>
          <p:nvPr>
            <p:ph type="title"/>
          </p:nvPr>
        </p:nvSpPr>
        <p:spPr bwMode="auto">
          <a:xfrm>
            <a:off x="403225" y="533400"/>
            <a:ext cx="6367463" cy="43815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endParaRPr lang="de-DE" smtClean="0"/>
          </a:p>
        </p:txBody>
      </p:sp>
      <p:sp>
        <p:nvSpPr>
          <p:cNvPr id="1074180" name="Rectangle 4"/>
          <p:cNvSpPr>
            <a:spLocks noGrp="1" noChangeArrowheads="1"/>
          </p:cNvSpPr>
          <p:nvPr>
            <p:ph type="ftr" sz="quarter" idx="3"/>
          </p:nvPr>
        </p:nvSpPr>
        <p:spPr bwMode="auto">
          <a:xfrm>
            <a:off x="7807325" y="64643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Arial" pitchFamily="34" charset="0"/>
              </a:defRPr>
            </a:lvl1pPr>
          </a:lstStyle>
          <a:p>
            <a:pPr fontAlgn="base">
              <a:spcBef>
                <a:spcPct val="0"/>
              </a:spcBef>
              <a:spcAft>
                <a:spcPct val="0"/>
              </a:spcAft>
              <a:defRPr/>
            </a:pPr>
            <a:fld id="{BCB42AA3-E28E-49C5-8CE2-6E9857B549D0}" type="slidenum">
              <a:rPr lang="de-DE">
                <a:solidFill>
                  <a:srgbClr val="FFFFFF"/>
                </a:solidFill>
              </a:rPr>
              <a:pPr fontAlgn="base">
                <a:spcBef>
                  <a:spcPct val="0"/>
                </a:spcBef>
                <a:spcAft>
                  <a:spcPct val="0"/>
                </a:spcAft>
                <a:defRPr/>
              </a:pPr>
              <a:t>‹#›</a:t>
            </a:fld>
            <a:endParaRPr lang="de-DE" dirty="0">
              <a:solidFill>
                <a:srgbClr val="FFFFFF"/>
              </a:solidFill>
            </a:endParaRPr>
          </a:p>
        </p:txBody>
      </p:sp>
      <p:sp>
        <p:nvSpPr>
          <p:cNvPr id="1074188" name="Rectangle 12"/>
          <p:cNvSpPr>
            <a:spLocks noChangeArrowheads="1"/>
          </p:cNvSpPr>
          <p:nvPr/>
        </p:nvSpPr>
        <p:spPr bwMode="auto">
          <a:xfrm>
            <a:off x="352425" y="6464300"/>
            <a:ext cx="5376863" cy="247650"/>
          </a:xfrm>
          <a:prstGeom prst="rect">
            <a:avLst/>
          </a:prstGeom>
          <a:noFill/>
          <a:ln w="9525">
            <a:noFill/>
            <a:miter lim="800000"/>
            <a:headEnd/>
            <a:tailEnd/>
          </a:ln>
          <a:effectLst/>
        </p:spPr>
        <p:txBody>
          <a:bodyPr/>
          <a:lstStyle/>
          <a:p>
            <a:pPr fontAlgn="base">
              <a:spcBef>
                <a:spcPct val="0"/>
              </a:spcBef>
              <a:spcAft>
                <a:spcPct val="0"/>
              </a:spcAft>
              <a:defRPr/>
            </a:pPr>
            <a:r>
              <a:rPr lang="de-DE" sz="900" dirty="0">
                <a:solidFill>
                  <a:srgbClr val="FFFFFF"/>
                </a:solidFill>
              </a:rPr>
              <a:t>Dr. iur Wolfgang Hackenberg . Rechtsanwalt . Reutlingen 2010</a:t>
            </a:r>
          </a:p>
        </p:txBody>
      </p:sp>
      <p:sp>
        <p:nvSpPr>
          <p:cNvPr id="13" name="Rectangle 5"/>
          <p:cNvSpPr>
            <a:spLocks noChangeArrowheads="1"/>
          </p:cNvSpPr>
          <p:nvPr/>
        </p:nvSpPr>
        <p:spPr bwMode="gray">
          <a:xfrm>
            <a:off x="0" y="6348413"/>
            <a:ext cx="9144000" cy="90487"/>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eaLnBrk="0" fontAlgn="base" hangingPunct="0">
              <a:spcBef>
                <a:spcPct val="0"/>
              </a:spcBef>
              <a:spcAft>
                <a:spcPct val="0"/>
              </a:spcAft>
              <a:defRPr/>
            </a:pPr>
            <a:endParaRPr lang="de-DE" noProof="1">
              <a:solidFill>
                <a:srgbClr val="000000"/>
              </a:solidFill>
            </a:endParaRPr>
          </a:p>
        </p:txBody>
      </p:sp>
    </p:spTree>
    <p:extLst>
      <p:ext uri="{BB962C8B-B14F-4D97-AF65-F5344CB8AC3E}">
        <p14:creationId xmlns:p14="http://schemas.microsoft.com/office/powerpoint/2010/main" xmlns="" val="2430409550"/>
      </p:ext>
    </p:extLst>
  </p:cSld>
  <p:clrMap bg1="lt1" tx1="dk1" bg2="lt2" tx2="dk2" accent1="accent1" accent2="accent2" accent3="accent3" accent4="accent4" accent5="accent5" accent6="accent6" hlink="hlink" folHlink="folHlink"/>
  <p:sldLayoutIdLst>
    <p:sldLayoutId id="2147483768" r:id="rId1"/>
  </p:sldLayoutIdLst>
  <p:transition spd="med">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defRPr>
      </a:lvl2pPr>
      <a:lvl3pPr algn="l" rtl="0" eaLnBrk="0" fontAlgn="base" hangingPunct="0">
        <a:spcBef>
          <a:spcPct val="0"/>
        </a:spcBef>
        <a:spcAft>
          <a:spcPct val="0"/>
        </a:spcAft>
        <a:defRPr sz="2000" b="1">
          <a:solidFill>
            <a:schemeClr val="bg1"/>
          </a:solidFill>
          <a:latin typeface="Arial" pitchFamily="34" charset="0"/>
        </a:defRPr>
      </a:lvl3pPr>
      <a:lvl4pPr algn="l" rtl="0" eaLnBrk="0" fontAlgn="base" hangingPunct="0">
        <a:spcBef>
          <a:spcPct val="0"/>
        </a:spcBef>
        <a:spcAft>
          <a:spcPct val="0"/>
        </a:spcAft>
        <a:defRPr sz="2000" b="1">
          <a:solidFill>
            <a:schemeClr val="bg1"/>
          </a:solidFill>
          <a:latin typeface="Arial" pitchFamily="34" charset="0"/>
        </a:defRPr>
      </a:lvl4pPr>
      <a:lvl5pPr algn="l" rtl="0" eaLnBrk="0" fontAlgn="base" hangingPunct="0">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b="1">
          <a:solidFill>
            <a:schemeClr val="tx1"/>
          </a:solidFill>
          <a:latin typeface="Arial" pitchFamily="34" charset="0"/>
        </a:defRPr>
      </a:lvl6pPr>
      <a:lvl7pPr marL="914400" algn="l" rtl="0" fontAlgn="base">
        <a:spcBef>
          <a:spcPct val="0"/>
        </a:spcBef>
        <a:spcAft>
          <a:spcPct val="0"/>
        </a:spcAft>
        <a:defRPr sz="2000" b="1">
          <a:solidFill>
            <a:schemeClr val="tx1"/>
          </a:solidFill>
          <a:latin typeface="Arial" pitchFamily="34" charset="0"/>
        </a:defRPr>
      </a:lvl7pPr>
      <a:lvl8pPr marL="1371600" algn="l" rtl="0" fontAlgn="base">
        <a:spcBef>
          <a:spcPct val="0"/>
        </a:spcBef>
        <a:spcAft>
          <a:spcPct val="0"/>
        </a:spcAft>
        <a:defRPr sz="2000" b="1">
          <a:solidFill>
            <a:schemeClr val="tx1"/>
          </a:solidFill>
          <a:latin typeface="Arial" pitchFamily="34" charset="0"/>
        </a:defRPr>
      </a:lvl8pPr>
      <a:lvl9pPr marL="1828800" algn="l" rtl="0" fontAlgn="base">
        <a:spcBef>
          <a:spcPct val="0"/>
        </a:spcBef>
        <a:spcAft>
          <a:spcPct val="0"/>
        </a:spcAft>
        <a:defRPr sz="2000" b="1">
          <a:solidFill>
            <a:schemeClr val="tx1"/>
          </a:solidFill>
          <a:latin typeface="Arial" pitchFamily="34" charset="0"/>
        </a:defRPr>
      </a:lvl9pPr>
    </p:titleStyle>
    <p:bodyStyle>
      <a:lvl1pPr marL="190500" indent="-1905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a:solidFill>
            <a:schemeClr val="tx1"/>
          </a:solidFill>
          <a:latin typeface="+mn-lt"/>
        </a:defRPr>
      </a:lvl3pPr>
      <a:lvl4pPr marL="752475" indent="-188913" algn="l" rtl="0" eaLnBrk="0" fontAlgn="base" hangingPunct="0">
        <a:spcBef>
          <a:spcPct val="20000"/>
        </a:spcBef>
        <a:spcAft>
          <a:spcPct val="0"/>
        </a:spcAft>
        <a:buClr>
          <a:schemeClr val="accent1"/>
        </a:buClr>
        <a:buChar char="-"/>
        <a:defRPr>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58.jpeg"/><Relationship Id="rId4" Type="http://schemas.openxmlformats.org/officeDocument/2006/relationships/image" Target="../media/image57.jpeg"/></Relationships>
</file>

<file path=ppt/slides/_rels/slide1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gif"/><Relationship Id="rId7" Type="http://schemas.openxmlformats.org/officeDocument/2006/relationships/image" Target="../media/image63.jpeg"/><Relationship Id="rId12" Type="http://schemas.openxmlformats.org/officeDocument/2006/relationships/image" Target="../media/image68.gif"/><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62.pn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46.jpe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ctrTitle"/>
          </p:nvPr>
        </p:nvSpPr>
        <p:spPr>
          <a:xfrm>
            <a:off x="683241" y="4544703"/>
            <a:ext cx="7772400" cy="989321"/>
          </a:xfrm>
        </p:spPr>
        <p:txBody>
          <a:bodyPr>
            <a:normAutofit fontScale="90000"/>
          </a:bodyPr>
          <a:lstStyle/>
          <a:p>
            <a:r>
              <a:rPr lang="en-US" noProof="0" dirty="0" err="1" smtClean="0"/>
              <a:t>Astaro</a:t>
            </a:r>
            <a:r>
              <a:rPr lang="en-US" noProof="0" dirty="0" smtClean="0"/>
              <a:t> </a:t>
            </a:r>
            <a:r>
              <a:rPr lang="cs-CZ" noProof="0" dirty="0" err="1" smtClean="0"/>
              <a:t>Application</a:t>
            </a:r>
            <a:r>
              <a:rPr lang="cs-CZ" dirty="0"/>
              <a:t> </a:t>
            </a:r>
            <a:r>
              <a:rPr lang="cs-CZ" dirty="0" err="1" smtClean="0"/>
              <a:t>Control</a:t>
            </a:r>
            <a:r>
              <a:rPr lang="cs-CZ" dirty="0"/>
              <a:t/>
            </a:r>
            <a:br>
              <a:rPr lang="cs-CZ" dirty="0"/>
            </a:br>
            <a:r>
              <a:rPr lang="cs-CZ" sz="1100" dirty="0" smtClean="0"/>
              <a:t/>
            </a:r>
            <a:br>
              <a:rPr lang="cs-CZ" sz="1100" dirty="0" smtClean="0"/>
            </a:br>
            <a:r>
              <a:rPr lang="cs-CZ" sz="2400" dirty="0" err="1" smtClean="0"/>
              <a:t>Next</a:t>
            </a:r>
            <a:r>
              <a:rPr lang="cs-CZ" sz="2400" dirty="0" smtClean="0"/>
              <a:t> </a:t>
            </a:r>
            <a:r>
              <a:rPr lang="cs-CZ" sz="2400" dirty="0" err="1"/>
              <a:t>Generation</a:t>
            </a:r>
            <a:r>
              <a:rPr lang="cs-CZ" sz="2400" dirty="0"/>
              <a:t> </a:t>
            </a:r>
            <a:r>
              <a:rPr lang="cs-CZ" sz="2400" dirty="0" smtClean="0"/>
              <a:t>Firewall</a:t>
            </a:r>
            <a:endParaRPr lang="en-US" sz="2400" noProof="0" dirty="0" smtClean="0"/>
          </a:p>
        </p:txBody>
      </p:sp>
      <p:sp>
        <p:nvSpPr>
          <p:cNvPr id="49155" name="Subtitle 5"/>
          <p:cNvSpPr>
            <a:spLocks noGrp="1"/>
          </p:cNvSpPr>
          <p:nvPr>
            <p:ph type="subTitle" idx="1"/>
          </p:nvPr>
        </p:nvSpPr>
        <p:spPr>
          <a:xfrm>
            <a:off x="672863" y="5895975"/>
            <a:ext cx="7718662" cy="342900"/>
          </a:xfrm>
        </p:spPr>
        <p:txBody>
          <a:bodyPr lIns="0"/>
          <a:lstStyle/>
          <a:p>
            <a:r>
              <a:rPr lang="cs-CZ" sz="1200" dirty="0" smtClean="0"/>
              <a:t>Aleš </a:t>
            </a:r>
            <a:r>
              <a:rPr lang="cs-CZ" sz="1200" dirty="0" err="1" smtClean="0"/>
              <a:t>Kotmel</a:t>
            </a:r>
            <a:r>
              <a:rPr lang="cs-CZ" sz="1200" dirty="0" smtClean="0"/>
              <a:t>, </a:t>
            </a:r>
            <a:r>
              <a:rPr lang="cs-CZ" sz="1200" dirty="0" err="1" smtClean="0"/>
              <a:t>Annex</a:t>
            </a:r>
            <a:r>
              <a:rPr lang="cs-CZ" sz="1200" dirty="0" smtClean="0"/>
              <a:t> NET</a:t>
            </a:r>
            <a:endParaRPr lang="en-US" sz="1200" dirty="0" smtClean="0"/>
          </a:p>
        </p:txBody>
      </p:sp>
    </p:spTree>
    <p:extLst>
      <p:ext uri="{BB962C8B-B14F-4D97-AF65-F5344CB8AC3E}">
        <p14:creationId xmlns:p14="http://schemas.microsoft.com/office/powerpoint/2010/main" xmlns="" val="3384932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46" name="Rectangle 18"/>
          <p:cNvSpPr>
            <a:spLocks noChangeArrowheads="1"/>
          </p:cNvSpPr>
          <p:nvPr/>
        </p:nvSpPr>
        <p:spPr bwMode="auto">
          <a:xfrm>
            <a:off x="685800" y="4143375"/>
            <a:ext cx="1371600" cy="762000"/>
          </a:xfrm>
          <a:prstGeom prst="rect">
            <a:avLst/>
          </a:prstGeom>
          <a:noFill/>
          <a:ln w="38100">
            <a:noFill/>
            <a:miter lim="800000"/>
            <a:headEnd/>
            <a:tailEnd/>
          </a:ln>
        </p:spPr>
        <p:txBody>
          <a:bodyPr wrap="none" anchor="ctr"/>
          <a:lstStyle/>
          <a:p>
            <a:pPr marL="342900" indent="-342900" algn="ctr">
              <a:spcBef>
                <a:spcPct val="20000"/>
              </a:spcBef>
              <a:defRPr/>
            </a:pPr>
            <a:r>
              <a:rPr lang="en-GB" sz="1400" b="0" smtClean="0">
                <a:solidFill>
                  <a:schemeClr val="tx1">
                    <a:lumMod val="85000"/>
                    <a:lumOff val="15000"/>
                  </a:schemeClr>
                </a:solidFill>
                <a:ea typeface="ＭＳ Ｐゴシック" charset="-128"/>
              </a:rPr>
              <a:t>Hardware</a:t>
            </a:r>
            <a:endParaRPr lang="en-GB" sz="1400" b="0" dirty="0">
              <a:solidFill>
                <a:schemeClr val="tx1">
                  <a:lumMod val="85000"/>
                  <a:lumOff val="15000"/>
                </a:schemeClr>
              </a:solidFill>
              <a:ea typeface="ＭＳ Ｐゴシック" charset="-128"/>
            </a:endParaRPr>
          </a:p>
        </p:txBody>
      </p:sp>
      <p:sp>
        <p:nvSpPr>
          <p:cNvPr id="176147" name="Rectangle 19"/>
          <p:cNvSpPr>
            <a:spLocks noChangeArrowheads="1"/>
          </p:cNvSpPr>
          <p:nvPr/>
        </p:nvSpPr>
        <p:spPr bwMode="auto">
          <a:xfrm>
            <a:off x="685800" y="3228975"/>
            <a:ext cx="1371600" cy="762000"/>
          </a:xfrm>
          <a:prstGeom prst="rect">
            <a:avLst/>
          </a:prstGeom>
          <a:noFill/>
          <a:ln w="38100">
            <a:noFill/>
            <a:miter lim="800000"/>
            <a:headEnd/>
            <a:tailEnd/>
          </a:ln>
        </p:spPr>
        <p:txBody>
          <a:bodyPr wrap="none" anchor="ctr"/>
          <a:lstStyle/>
          <a:p>
            <a:pPr marL="342900" indent="-342900" algn="ctr">
              <a:spcBef>
                <a:spcPct val="20000"/>
              </a:spcBef>
              <a:defRPr/>
            </a:pPr>
            <a:r>
              <a:rPr lang="en-GB" sz="1400" b="0" smtClean="0">
                <a:solidFill>
                  <a:schemeClr val="tx1">
                    <a:lumMod val="85000"/>
                    <a:lumOff val="15000"/>
                  </a:schemeClr>
                </a:solidFill>
                <a:ea typeface="ＭＳ Ｐゴシック" charset="-128"/>
              </a:rPr>
              <a:t>Operating </a:t>
            </a:r>
          </a:p>
          <a:p>
            <a:pPr marL="342900" indent="-342900" algn="ctr">
              <a:spcBef>
                <a:spcPct val="20000"/>
              </a:spcBef>
              <a:defRPr/>
            </a:pPr>
            <a:r>
              <a:rPr lang="en-GB" sz="1400" b="0" smtClean="0">
                <a:solidFill>
                  <a:schemeClr val="tx1">
                    <a:lumMod val="85000"/>
                    <a:lumOff val="15000"/>
                  </a:schemeClr>
                </a:solidFill>
                <a:ea typeface="ＭＳ Ｐゴシック" charset="-128"/>
              </a:rPr>
              <a:t>System</a:t>
            </a:r>
            <a:endParaRPr lang="en-GB" sz="1400" b="0" dirty="0">
              <a:solidFill>
                <a:schemeClr val="tx1">
                  <a:lumMod val="85000"/>
                  <a:lumOff val="15000"/>
                </a:schemeClr>
              </a:solidFill>
              <a:ea typeface="ＭＳ Ｐゴシック" charset="-128"/>
            </a:endParaRPr>
          </a:p>
        </p:txBody>
      </p:sp>
      <p:sp>
        <p:nvSpPr>
          <p:cNvPr id="176148" name="Rectangle 20"/>
          <p:cNvSpPr>
            <a:spLocks noChangeArrowheads="1"/>
          </p:cNvSpPr>
          <p:nvPr/>
        </p:nvSpPr>
        <p:spPr bwMode="auto">
          <a:xfrm>
            <a:off x="685800" y="2314575"/>
            <a:ext cx="1371600" cy="762000"/>
          </a:xfrm>
          <a:prstGeom prst="rect">
            <a:avLst/>
          </a:prstGeom>
          <a:noFill/>
          <a:ln w="38100">
            <a:noFill/>
            <a:miter lim="800000"/>
            <a:headEnd/>
            <a:tailEnd/>
          </a:ln>
        </p:spPr>
        <p:txBody>
          <a:bodyPr wrap="none" anchor="ctr"/>
          <a:lstStyle/>
          <a:p>
            <a:pPr marL="342900" indent="-342900" algn="ctr">
              <a:spcBef>
                <a:spcPct val="20000"/>
              </a:spcBef>
              <a:defRPr/>
            </a:pPr>
            <a:r>
              <a:rPr lang="en-GB" sz="1400" b="0" smtClean="0">
                <a:solidFill>
                  <a:schemeClr val="tx1">
                    <a:lumMod val="85000"/>
                    <a:lumOff val="15000"/>
                  </a:schemeClr>
                </a:solidFill>
                <a:ea typeface="ＭＳ Ｐゴシック" charset="-128"/>
              </a:rPr>
              <a:t>Application</a:t>
            </a:r>
            <a:endParaRPr lang="en-GB" sz="1400" b="0" dirty="0">
              <a:solidFill>
                <a:schemeClr val="tx1">
                  <a:lumMod val="85000"/>
                  <a:lumOff val="15000"/>
                </a:schemeClr>
              </a:solidFill>
              <a:ea typeface="ＭＳ Ｐゴシック" charset="-128"/>
            </a:endParaRPr>
          </a:p>
        </p:txBody>
      </p:sp>
      <p:sp>
        <p:nvSpPr>
          <p:cNvPr id="19462" name="Rectangle 5"/>
          <p:cNvSpPr>
            <a:spLocks noGrp="1" noChangeArrowheads="1"/>
          </p:cNvSpPr>
          <p:nvPr>
            <p:ph type="title"/>
          </p:nvPr>
        </p:nvSpPr>
        <p:spPr/>
        <p:txBody>
          <a:bodyPr/>
          <a:lstStyle/>
          <a:p>
            <a:r>
              <a:rPr lang="cs-CZ" dirty="0" smtClean="0"/>
              <a:t>Možnosti nasazení</a:t>
            </a:r>
            <a:endParaRPr lang="en-GB" sz="2000" dirty="0" smtClean="0">
              <a:solidFill>
                <a:schemeClr val="tx1"/>
              </a:solidFill>
            </a:endParaRPr>
          </a:p>
        </p:txBody>
      </p:sp>
      <p:sp>
        <p:nvSpPr>
          <p:cNvPr id="34" name="Bildplatzhalter 33"/>
          <p:cNvSpPr>
            <a:spLocks noGrp="1"/>
          </p:cNvSpPr>
          <p:nvPr>
            <p:ph type="pic" sz="quarter" idx="14"/>
          </p:nvPr>
        </p:nvSpPr>
        <p:spPr/>
      </p:sp>
      <p:pic>
        <p:nvPicPr>
          <p:cNvPr id="128001" name="Picture 1"/>
          <p:cNvPicPr>
            <a:picLocks noChangeAspect="1" noChangeArrowheads="1"/>
          </p:cNvPicPr>
          <p:nvPr/>
        </p:nvPicPr>
        <p:blipFill>
          <a:blip r:embed="rId3" cstate="print"/>
          <a:srcRect/>
          <a:stretch>
            <a:fillRect/>
          </a:stretch>
        </p:blipFill>
        <p:spPr bwMode="auto">
          <a:xfrm>
            <a:off x="6280150" y="5129741"/>
            <a:ext cx="1066800" cy="563033"/>
          </a:xfrm>
          <a:prstGeom prst="rect">
            <a:avLst/>
          </a:prstGeom>
          <a:noFill/>
          <a:ln w="9525">
            <a:noFill/>
            <a:miter lim="800000"/>
            <a:headEnd/>
            <a:tailEnd/>
          </a:ln>
        </p:spPr>
      </p:pic>
      <p:sp>
        <p:nvSpPr>
          <p:cNvPr id="29" name="Textfeld 28"/>
          <p:cNvSpPr txBox="1"/>
          <p:nvPr/>
        </p:nvSpPr>
        <p:spPr>
          <a:xfrm>
            <a:off x="790575" y="5153025"/>
            <a:ext cx="6115050" cy="584775"/>
          </a:xfrm>
          <a:prstGeom prst="rect">
            <a:avLst/>
          </a:prstGeom>
          <a:noFill/>
        </p:spPr>
        <p:txBody>
          <a:bodyPr wrap="square" rtlCol="0">
            <a:spAutoFit/>
          </a:bodyPr>
          <a:lstStyle/>
          <a:p>
            <a:r>
              <a:rPr lang="cs-CZ" sz="1600" b="1" dirty="0" smtClean="0">
                <a:solidFill>
                  <a:srgbClr val="EE7F00"/>
                </a:solidFill>
                <a:latin typeface="+mj-lt"/>
              </a:rPr>
              <a:t>První</a:t>
            </a:r>
            <a:r>
              <a:rPr lang="en-GB" sz="1600" b="1" dirty="0" smtClean="0">
                <a:solidFill>
                  <a:srgbClr val="EE7F00"/>
                </a:solidFill>
                <a:latin typeface="+mj-lt"/>
              </a:rPr>
              <a:t> UTM Appliance</a:t>
            </a:r>
            <a:r>
              <a:rPr lang="cs-CZ" sz="1600" b="1" dirty="0" smtClean="0">
                <a:solidFill>
                  <a:srgbClr val="EE7F00"/>
                </a:solidFill>
                <a:latin typeface="+mj-lt"/>
              </a:rPr>
              <a:t>, která splnila podmínky</a:t>
            </a:r>
          </a:p>
          <a:p>
            <a:r>
              <a:rPr lang="cs-CZ" sz="1600" b="1" dirty="0">
                <a:solidFill>
                  <a:srgbClr val="EE7F00"/>
                </a:solidFill>
                <a:latin typeface="+mj-lt"/>
              </a:rPr>
              <a:t>c</a:t>
            </a:r>
            <a:r>
              <a:rPr lang="cs-CZ" sz="1600" b="1" dirty="0" smtClean="0">
                <a:solidFill>
                  <a:srgbClr val="EE7F00"/>
                </a:solidFill>
                <a:latin typeface="+mj-lt"/>
              </a:rPr>
              <a:t>ertifikace pro </a:t>
            </a:r>
            <a:r>
              <a:rPr lang="cs-CZ" sz="1600" b="1" dirty="0" err="1" smtClean="0">
                <a:solidFill>
                  <a:srgbClr val="EE7F00"/>
                </a:solidFill>
                <a:latin typeface="+mj-lt"/>
              </a:rPr>
              <a:t>VMware</a:t>
            </a:r>
            <a:r>
              <a:rPr lang="cs-CZ" sz="1600" b="1" dirty="0" smtClean="0">
                <a:solidFill>
                  <a:srgbClr val="EE7F00"/>
                </a:solidFill>
                <a:latin typeface="+mj-lt"/>
              </a:rPr>
              <a:t> READY</a:t>
            </a:r>
            <a:endParaRPr lang="en-GB" sz="1600" b="1" dirty="0" smtClean="0">
              <a:solidFill>
                <a:srgbClr val="EE7F00"/>
              </a:solidFill>
              <a:latin typeface="+mj-lt"/>
            </a:endParaRPr>
          </a:p>
        </p:txBody>
      </p:sp>
      <p:grpSp>
        <p:nvGrpSpPr>
          <p:cNvPr id="5" name="Gruppieren 37"/>
          <p:cNvGrpSpPr/>
          <p:nvPr/>
        </p:nvGrpSpPr>
        <p:grpSpPr>
          <a:xfrm>
            <a:off x="1276992" y="1308417"/>
            <a:ext cx="2228850" cy="3682683"/>
            <a:chOff x="1752600" y="1222692"/>
            <a:chExt cx="2228850" cy="3682683"/>
          </a:xfrm>
        </p:grpSpPr>
        <p:sp>
          <p:nvSpPr>
            <p:cNvPr id="176132" name="Rectangle 4"/>
            <p:cNvSpPr>
              <a:spLocks noChangeArrowheads="1"/>
            </p:cNvSpPr>
            <p:nvPr/>
          </p:nvSpPr>
          <p:spPr bwMode="auto">
            <a:xfrm>
              <a:off x="2362200" y="4143375"/>
              <a:ext cx="1033463" cy="762000"/>
            </a:xfrm>
            <a:prstGeom prst="rect">
              <a:avLst/>
            </a:prstGeom>
            <a:solidFill>
              <a:srgbClr val="EE841A"/>
            </a:solidFill>
            <a:ln>
              <a:headEnd/>
              <a:tailEnd/>
            </a:ln>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36" name="Rectangle 8"/>
            <p:cNvSpPr>
              <a:spLocks noChangeArrowheads="1"/>
            </p:cNvSpPr>
            <p:nvPr/>
          </p:nvSpPr>
          <p:spPr bwMode="auto">
            <a:xfrm>
              <a:off x="2362200" y="3228975"/>
              <a:ext cx="1033463" cy="762000"/>
            </a:xfrm>
            <a:prstGeom prst="rect">
              <a:avLst/>
            </a:prstGeom>
            <a:solidFill>
              <a:srgbClr val="EE841A"/>
            </a:solidFill>
            <a:ln>
              <a:headEnd/>
              <a:tailEnd/>
            </a:ln>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40" name="Rectangle 12"/>
            <p:cNvSpPr>
              <a:spLocks noChangeArrowheads="1"/>
            </p:cNvSpPr>
            <p:nvPr/>
          </p:nvSpPr>
          <p:spPr bwMode="auto">
            <a:xfrm>
              <a:off x="2362200" y="2314575"/>
              <a:ext cx="1033463" cy="762000"/>
            </a:xfrm>
            <a:prstGeom prst="rect">
              <a:avLst/>
            </a:prstGeom>
            <a:solidFill>
              <a:srgbClr val="EE841A"/>
            </a:solidFill>
            <a:ln>
              <a:headEnd/>
              <a:tailEnd/>
            </a:ln>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44" name="Rectangle 16"/>
            <p:cNvSpPr>
              <a:spLocks noChangeArrowheads="1"/>
            </p:cNvSpPr>
            <p:nvPr/>
          </p:nvSpPr>
          <p:spPr bwMode="auto">
            <a:xfrm>
              <a:off x="1752600" y="1790700"/>
              <a:ext cx="2228850" cy="533400"/>
            </a:xfrm>
            <a:prstGeom prst="rect">
              <a:avLst/>
            </a:prstGeom>
            <a:noFill/>
            <a:ln w="38100">
              <a:noFill/>
              <a:miter lim="800000"/>
              <a:headEnd/>
              <a:tailEnd/>
            </a:ln>
          </p:spPr>
          <p:txBody>
            <a:bodyPr wrap="none" anchor="ctr"/>
            <a:lstStyle/>
            <a:p>
              <a:pPr marL="342900" indent="-342900" algn="ctr">
                <a:spcBef>
                  <a:spcPct val="20000"/>
                </a:spcBef>
                <a:defRPr/>
              </a:pPr>
              <a:r>
                <a:rPr lang="en-US" sz="1400" b="1" i="1" dirty="0" smtClean="0">
                  <a:solidFill>
                    <a:schemeClr val="tx1">
                      <a:lumMod val="85000"/>
                      <a:lumOff val="15000"/>
                    </a:schemeClr>
                  </a:solidFill>
                  <a:ea typeface="ＭＳ Ｐゴシック" charset="-128"/>
                </a:rPr>
                <a:t>Hardware Appliance</a:t>
              </a:r>
              <a:endParaRPr lang="en-US" sz="1400" b="1" i="1" dirty="0">
                <a:solidFill>
                  <a:schemeClr val="tx1">
                    <a:lumMod val="85000"/>
                    <a:lumOff val="15000"/>
                  </a:schemeClr>
                </a:solidFill>
                <a:ea typeface="ＭＳ Ｐゴシック" charset="-128"/>
              </a:endParaRPr>
            </a:p>
          </p:txBody>
        </p:sp>
        <p:pic>
          <p:nvPicPr>
            <p:cNvPr id="1027" name="Picture 3" descr="O:\Documents-et-Templates\Astaro PPT Template + Images\Presentation Images\hardware.png"/>
            <p:cNvPicPr>
              <a:picLocks noChangeAspect="1" noChangeArrowheads="1"/>
            </p:cNvPicPr>
            <p:nvPr/>
          </p:nvPicPr>
          <p:blipFill>
            <a:blip r:embed="rId4" cstate="print"/>
            <a:srcRect/>
            <a:stretch>
              <a:fillRect/>
            </a:stretch>
          </p:blipFill>
          <p:spPr bwMode="auto">
            <a:xfrm>
              <a:off x="1981200" y="1222692"/>
              <a:ext cx="1647825" cy="817749"/>
            </a:xfrm>
            <a:prstGeom prst="rect">
              <a:avLst/>
            </a:prstGeom>
            <a:noFill/>
          </p:spPr>
        </p:pic>
      </p:grpSp>
      <p:grpSp>
        <p:nvGrpSpPr>
          <p:cNvPr id="6" name="Gruppieren 38"/>
          <p:cNvGrpSpPr/>
          <p:nvPr/>
        </p:nvGrpSpPr>
        <p:grpSpPr>
          <a:xfrm>
            <a:off x="3248667" y="1204914"/>
            <a:ext cx="2228850" cy="3795711"/>
            <a:chOff x="3790950" y="1109664"/>
            <a:chExt cx="2228850" cy="3795711"/>
          </a:xfrm>
        </p:grpSpPr>
        <p:sp>
          <p:nvSpPr>
            <p:cNvPr id="2" name="Rectangle 3"/>
            <p:cNvSpPr>
              <a:spLocks noChangeArrowheads="1"/>
            </p:cNvSpPr>
            <p:nvPr/>
          </p:nvSpPr>
          <p:spPr bwMode="auto">
            <a:xfrm>
              <a:off x="4362450" y="4143375"/>
              <a:ext cx="1033463"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3" name="Rectangle 7"/>
            <p:cNvSpPr>
              <a:spLocks noChangeArrowheads="1"/>
            </p:cNvSpPr>
            <p:nvPr/>
          </p:nvSpPr>
          <p:spPr bwMode="auto">
            <a:xfrm>
              <a:off x="4362450" y="3228975"/>
              <a:ext cx="1033463" cy="762000"/>
            </a:xfrm>
            <a:prstGeom prst="rect">
              <a:avLst/>
            </a:prstGeom>
            <a:solidFill>
              <a:srgbClr val="EE841A"/>
            </a:solidFill>
            <a:ln>
              <a:headEnd/>
              <a:tailEnd/>
            </a:ln>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4" name="Rectangle 11"/>
            <p:cNvSpPr>
              <a:spLocks noChangeArrowheads="1"/>
            </p:cNvSpPr>
            <p:nvPr/>
          </p:nvSpPr>
          <p:spPr bwMode="auto">
            <a:xfrm>
              <a:off x="4362450" y="2314575"/>
              <a:ext cx="1033463" cy="762000"/>
            </a:xfrm>
            <a:prstGeom prst="rect">
              <a:avLst/>
            </a:prstGeom>
            <a:solidFill>
              <a:srgbClr val="EE841A"/>
            </a:solidFill>
            <a:ln>
              <a:headEnd/>
              <a:tailEnd/>
            </a:ln>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31" name="Rectangle 16"/>
            <p:cNvSpPr>
              <a:spLocks noChangeArrowheads="1"/>
            </p:cNvSpPr>
            <p:nvPr/>
          </p:nvSpPr>
          <p:spPr bwMode="auto">
            <a:xfrm>
              <a:off x="3790950" y="1781175"/>
              <a:ext cx="2228850" cy="533400"/>
            </a:xfrm>
            <a:prstGeom prst="rect">
              <a:avLst/>
            </a:prstGeom>
            <a:noFill/>
            <a:ln w="38100">
              <a:noFill/>
              <a:miter lim="800000"/>
              <a:headEnd/>
              <a:tailEnd/>
            </a:ln>
          </p:spPr>
          <p:txBody>
            <a:bodyPr wrap="none" anchor="ctr"/>
            <a:lstStyle/>
            <a:p>
              <a:pPr marL="342900" indent="-342900" algn="ctr">
                <a:spcBef>
                  <a:spcPct val="20000"/>
                </a:spcBef>
                <a:defRPr/>
              </a:pPr>
              <a:r>
                <a:rPr lang="en-US" sz="1400" b="1" i="1" dirty="0" smtClean="0">
                  <a:solidFill>
                    <a:schemeClr val="tx1">
                      <a:lumMod val="85000"/>
                      <a:lumOff val="15000"/>
                    </a:schemeClr>
                  </a:solidFill>
                  <a:ea typeface="ＭＳ Ｐゴシック" charset="-128"/>
                </a:rPr>
                <a:t>Software Appliance</a:t>
              </a:r>
              <a:endParaRPr lang="en-US" sz="1400" b="1" i="1" dirty="0">
                <a:solidFill>
                  <a:schemeClr val="tx1">
                    <a:lumMod val="85000"/>
                    <a:lumOff val="15000"/>
                  </a:schemeClr>
                </a:solidFill>
                <a:ea typeface="ＭＳ Ｐゴシック" charset="-128"/>
              </a:endParaRPr>
            </a:p>
          </p:txBody>
        </p:sp>
        <p:pic>
          <p:nvPicPr>
            <p:cNvPr id="1028" name="Picture 4" descr="O:\Documents-et-Templates\Astaro PPT Template + Images\Presentation Images\software.png"/>
            <p:cNvPicPr>
              <a:picLocks noChangeAspect="1" noChangeArrowheads="1"/>
            </p:cNvPicPr>
            <p:nvPr/>
          </p:nvPicPr>
          <p:blipFill>
            <a:blip r:embed="rId5" cstate="print"/>
            <a:srcRect/>
            <a:stretch>
              <a:fillRect/>
            </a:stretch>
          </p:blipFill>
          <p:spPr bwMode="auto">
            <a:xfrm>
              <a:off x="4090987" y="1109664"/>
              <a:ext cx="1804988" cy="895742"/>
            </a:xfrm>
            <a:prstGeom prst="rect">
              <a:avLst/>
            </a:prstGeom>
            <a:noFill/>
          </p:spPr>
        </p:pic>
      </p:grpSp>
      <p:grpSp>
        <p:nvGrpSpPr>
          <p:cNvPr id="7" name="Gruppieren 39"/>
          <p:cNvGrpSpPr/>
          <p:nvPr/>
        </p:nvGrpSpPr>
        <p:grpSpPr>
          <a:xfrm>
            <a:off x="5363217" y="1348086"/>
            <a:ext cx="2228850" cy="3662064"/>
            <a:chOff x="6105525" y="1243311"/>
            <a:chExt cx="2228850" cy="3662064"/>
          </a:xfrm>
        </p:grpSpPr>
        <p:sp>
          <p:nvSpPr>
            <p:cNvPr id="176133" name="Rectangle 5"/>
            <p:cNvSpPr>
              <a:spLocks noChangeArrowheads="1"/>
            </p:cNvSpPr>
            <p:nvPr/>
          </p:nvSpPr>
          <p:spPr bwMode="auto">
            <a:xfrm>
              <a:off x="6257925" y="4143375"/>
              <a:ext cx="1990725"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37" name="Rectangle 9"/>
            <p:cNvSpPr>
              <a:spLocks noChangeArrowheads="1"/>
            </p:cNvSpPr>
            <p:nvPr/>
          </p:nvSpPr>
          <p:spPr bwMode="auto">
            <a:xfrm>
              <a:off x="6257925" y="3228975"/>
              <a:ext cx="5715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41" name="Rectangle 13"/>
            <p:cNvSpPr>
              <a:spLocks noChangeArrowheads="1"/>
            </p:cNvSpPr>
            <p:nvPr/>
          </p:nvSpPr>
          <p:spPr bwMode="auto">
            <a:xfrm>
              <a:off x="6257925" y="2314575"/>
              <a:ext cx="571500"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49" name="Rectangle 21"/>
            <p:cNvSpPr>
              <a:spLocks noChangeArrowheads="1"/>
            </p:cNvSpPr>
            <p:nvPr/>
          </p:nvSpPr>
          <p:spPr bwMode="auto">
            <a:xfrm>
              <a:off x="6257925" y="3838575"/>
              <a:ext cx="1990725" cy="152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50" name="Rectangle 22"/>
            <p:cNvSpPr>
              <a:spLocks noChangeArrowheads="1"/>
            </p:cNvSpPr>
            <p:nvPr/>
          </p:nvSpPr>
          <p:spPr bwMode="auto">
            <a:xfrm>
              <a:off x="6962775" y="3228975"/>
              <a:ext cx="571500" cy="457200"/>
            </a:xfrm>
            <a:prstGeom prst="rect">
              <a:avLst/>
            </a:prstGeom>
            <a:solidFill>
              <a:srgbClr val="EE841A"/>
            </a:solidFill>
            <a:ln>
              <a:headEnd/>
              <a:tailEnd/>
            </a:ln>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51" name="Rectangle 23"/>
            <p:cNvSpPr>
              <a:spLocks noChangeArrowheads="1"/>
            </p:cNvSpPr>
            <p:nvPr/>
          </p:nvSpPr>
          <p:spPr bwMode="auto">
            <a:xfrm>
              <a:off x="6962775" y="2314575"/>
              <a:ext cx="571500" cy="762000"/>
            </a:xfrm>
            <a:prstGeom prst="rect">
              <a:avLst/>
            </a:prstGeom>
            <a:solidFill>
              <a:srgbClr val="EE841A"/>
            </a:solidFill>
            <a:ln>
              <a:headEnd/>
              <a:tailEnd/>
            </a:ln>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53" name="Rectangle 25"/>
            <p:cNvSpPr>
              <a:spLocks noChangeArrowheads="1"/>
            </p:cNvSpPr>
            <p:nvPr/>
          </p:nvSpPr>
          <p:spPr bwMode="auto">
            <a:xfrm>
              <a:off x="7672388" y="3238500"/>
              <a:ext cx="5715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176154" name="Rectangle 26"/>
            <p:cNvSpPr>
              <a:spLocks noChangeArrowheads="1"/>
            </p:cNvSpPr>
            <p:nvPr/>
          </p:nvSpPr>
          <p:spPr bwMode="auto">
            <a:xfrm>
              <a:off x="7672388" y="2324100"/>
              <a:ext cx="571500"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r">
                <a:spcBef>
                  <a:spcPct val="20000"/>
                </a:spcBef>
                <a:defRPr/>
              </a:pPr>
              <a:endParaRPr lang="de-DE" sz="3200" b="0">
                <a:solidFill>
                  <a:schemeClr val="bg2">
                    <a:lumMod val="75000"/>
                  </a:schemeClr>
                </a:solidFill>
                <a:ea typeface="ＭＳ Ｐゴシック" charset="-128"/>
              </a:endParaRPr>
            </a:p>
          </p:txBody>
        </p:sp>
        <p:sp>
          <p:nvSpPr>
            <p:cNvPr id="33" name="Rectangle 16"/>
            <p:cNvSpPr>
              <a:spLocks noChangeArrowheads="1"/>
            </p:cNvSpPr>
            <p:nvPr/>
          </p:nvSpPr>
          <p:spPr bwMode="auto">
            <a:xfrm>
              <a:off x="6105525" y="1790700"/>
              <a:ext cx="2228850" cy="533400"/>
            </a:xfrm>
            <a:prstGeom prst="rect">
              <a:avLst/>
            </a:prstGeom>
            <a:noFill/>
            <a:ln w="38100">
              <a:noFill/>
              <a:miter lim="800000"/>
              <a:headEnd/>
              <a:tailEnd/>
            </a:ln>
          </p:spPr>
          <p:txBody>
            <a:bodyPr wrap="none" anchor="ctr"/>
            <a:lstStyle/>
            <a:p>
              <a:pPr marL="342900" indent="-342900" algn="ctr">
                <a:spcBef>
                  <a:spcPct val="20000"/>
                </a:spcBef>
                <a:defRPr/>
              </a:pPr>
              <a:r>
                <a:rPr lang="en-US" sz="1400" b="1" i="1" dirty="0" smtClean="0">
                  <a:solidFill>
                    <a:schemeClr val="tx1">
                      <a:lumMod val="85000"/>
                      <a:lumOff val="15000"/>
                    </a:schemeClr>
                  </a:solidFill>
                  <a:ea typeface="ＭＳ Ｐゴシック" charset="-128"/>
                </a:rPr>
                <a:t>Virtual Appliance</a:t>
              </a:r>
              <a:endParaRPr lang="en-US" sz="1400" b="1" i="1" dirty="0">
                <a:solidFill>
                  <a:schemeClr val="tx1">
                    <a:lumMod val="85000"/>
                    <a:lumOff val="15000"/>
                  </a:schemeClr>
                </a:solidFill>
                <a:ea typeface="ＭＳ Ｐゴシック" charset="-128"/>
              </a:endParaRPr>
            </a:p>
          </p:txBody>
        </p:sp>
        <p:pic>
          <p:nvPicPr>
            <p:cNvPr id="1030" name="Picture 6" descr="O:\Documents-et-Templates\Astaro PPT Template + Images\Presentation Images\virtual.png"/>
            <p:cNvPicPr>
              <a:picLocks noChangeAspect="1" noChangeArrowheads="1"/>
            </p:cNvPicPr>
            <p:nvPr/>
          </p:nvPicPr>
          <p:blipFill>
            <a:blip r:embed="rId6" cstate="print"/>
            <a:srcRect/>
            <a:stretch>
              <a:fillRect/>
            </a:stretch>
          </p:blipFill>
          <p:spPr bwMode="auto">
            <a:xfrm>
              <a:off x="6467475" y="1243311"/>
              <a:ext cx="1485900" cy="737391"/>
            </a:xfrm>
            <a:prstGeom prst="rect">
              <a:avLst/>
            </a:prstGeom>
            <a:noFill/>
          </p:spPr>
        </p:pic>
      </p:grpSp>
      <p:sp>
        <p:nvSpPr>
          <p:cNvPr id="35" name="Rectangle 18"/>
          <p:cNvSpPr>
            <a:spLocks noChangeArrowheads="1"/>
          </p:cNvSpPr>
          <p:nvPr/>
        </p:nvSpPr>
        <p:spPr bwMode="auto">
          <a:xfrm>
            <a:off x="269358" y="4217582"/>
            <a:ext cx="1371600" cy="762000"/>
          </a:xfrm>
          <a:prstGeom prst="rect">
            <a:avLst/>
          </a:prstGeom>
          <a:noFill/>
          <a:ln w="38100">
            <a:noFill/>
            <a:miter lim="800000"/>
            <a:headEnd/>
            <a:tailEnd/>
          </a:ln>
        </p:spPr>
        <p:txBody>
          <a:bodyPr wrap="none" anchor="ctr"/>
          <a:lstStyle/>
          <a:p>
            <a:pPr marL="342900" indent="-342900" algn="ctr">
              <a:spcBef>
                <a:spcPct val="20000"/>
              </a:spcBef>
              <a:defRPr/>
            </a:pPr>
            <a:r>
              <a:rPr lang="en-GB" sz="1400" b="1" i="1" dirty="0" smtClean="0">
                <a:ea typeface="ＭＳ Ｐゴシック" charset="-128"/>
              </a:rPr>
              <a:t>Hardware</a:t>
            </a:r>
            <a:endParaRPr lang="en-GB" sz="1400" b="1" i="1" dirty="0">
              <a:ea typeface="ＭＳ Ｐゴシック" charset="-128"/>
            </a:endParaRPr>
          </a:p>
        </p:txBody>
      </p:sp>
      <p:sp>
        <p:nvSpPr>
          <p:cNvPr id="36" name="Rectangle 19"/>
          <p:cNvSpPr>
            <a:spLocks noChangeArrowheads="1"/>
          </p:cNvSpPr>
          <p:nvPr/>
        </p:nvSpPr>
        <p:spPr bwMode="auto">
          <a:xfrm>
            <a:off x="269358" y="3303182"/>
            <a:ext cx="1371600" cy="762000"/>
          </a:xfrm>
          <a:prstGeom prst="rect">
            <a:avLst/>
          </a:prstGeom>
          <a:noFill/>
          <a:ln w="38100">
            <a:noFill/>
            <a:miter lim="800000"/>
            <a:headEnd/>
            <a:tailEnd/>
          </a:ln>
        </p:spPr>
        <p:txBody>
          <a:bodyPr wrap="none" anchor="ctr"/>
          <a:lstStyle/>
          <a:p>
            <a:pPr marL="342900" indent="-342900" algn="ctr">
              <a:spcBef>
                <a:spcPct val="20000"/>
              </a:spcBef>
              <a:defRPr/>
            </a:pPr>
            <a:r>
              <a:rPr lang="cs-CZ" sz="1400" b="1" i="1" dirty="0" smtClean="0">
                <a:ea typeface="ＭＳ Ｐゴシック" charset="-128"/>
              </a:rPr>
              <a:t>Operační</a:t>
            </a:r>
          </a:p>
          <a:p>
            <a:pPr marL="342900" indent="-342900" algn="ctr">
              <a:spcBef>
                <a:spcPct val="20000"/>
              </a:spcBef>
              <a:defRPr/>
            </a:pPr>
            <a:r>
              <a:rPr lang="cs-CZ" sz="1400" b="1" i="1" dirty="0" smtClean="0">
                <a:ea typeface="ＭＳ Ｐゴシック" charset="-128"/>
              </a:rPr>
              <a:t>systém</a:t>
            </a:r>
            <a:endParaRPr lang="en-GB" sz="1400" b="1" i="1" dirty="0">
              <a:ea typeface="ＭＳ Ｐゴシック" charset="-128"/>
            </a:endParaRPr>
          </a:p>
        </p:txBody>
      </p:sp>
      <p:sp>
        <p:nvSpPr>
          <p:cNvPr id="37" name="Rectangle 20"/>
          <p:cNvSpPr>
            <a:spLocks noChangeArrowheads="1"/>
          </p:cNvSpPr>
          <p:nvPr/>
        </p:nvSpPr>
        <p:spPr bwMode="auto">
          <a:xfrm>
            <a:off x="269358" y="2388782"/>
            <a:ext cx="1371600" cy="762000"/>
          </a:xfrm>
          <a:prstGeom prst="rect">
            <a:avLst/>
          </a:prstGeom>
          <a:noFill/>
          <a:ln w="38100">
            <a:noFill/>
            <a:miter lim="800000"/>
            <a:headEnd/>
            <a:tailEnd/>
          </a:ln>
        </p:spPr>
        <p:txBody>
          <a:bodyPr wrap="none" anchor="ctr"/>
          <a:lstStyle/>
          <a:p>
            <a:pPr marL="342900" indent="-342900" algn="ctr">
              <a:spcBef>
                <a:spcPct val="20000"/>
              </a:spcBef>
              <a:defRPr/>
            </a:pPr>
            <a:r>
              <a:rPr lang="cs-CZ" sz="1400" b="1" i="1" dirty="0" smtClean="0">
                <a:ea typeface="ＭＳ Ｐゴシック" charset="-128"/>
              </a:rPr>
              <a:t>Aplikace</a:t>
            </a:r>
            <a:endParaRPr lang="en-GB" sz="1400" b="1" i="1" dirty="0">
              <a:ea typeface="ＭＳ Ｐゴシック"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iterate type="lt">
                                    <p:tmPct val="5000"/>
                                  </p:iterate>
                                  <p:childTnLst>
                                    <p:set>
                                      <p:cBhvr>
                                        <p:cTn id="6" dur="1" fill="hold">
                                          <p:stCondLst>
                                            <p:cond delay="0"/>
                                          </p:stCondLst>
                                        </p:cTn>
                                        <p:tgtEl>
                                          <p:spTgt spid="128001"/>
                                        </p:tgtEl>
                                        <p:attrNameLst>
                                          <p:attrName>style.visibility</p:attrName>
                                        </p:attrNameLst>
                                      </p:cBhvr>
                                      <p:to>
                                        <p:strVal val="visible"/>
                                      </p:to>
                                    </p:set>
                                    <p:anim calcmode="lin" valueType="num">
                                      <p:cBhvr>
                                        <p:cTn id="7" dur="1000" fill="hold"/>
                                        <p:tgtEl>
                                          <p:spTgt spid="128001"/>
                                        </p:tgtEl>
                                        <p:attrNameLst>
                                          <p:attrName>ppt_w</p:attrName>
                                        </p:attrNameLst>
                                      </p:cBhvr>
                                      <p:tavLst>
                                        <p:tav tm="0">
                                          <p:val>
                                            <p:fltVal val="0"/>
                                          </p:val>
                                        </p:tav>
                                        <p:tav tm="100000">
                                          <p:val>
                                            <p:strVal val="#ppt_w"/>
                                          </p:val>
                                        </p:tav>
                                      </p:tavLst>
                                    </p:anim>
                                    <p:anim calcmode="lin" valueType="num">
                                      <p:cBhvr>
                                        <p:cTn id="8" dur="1000" fill="hold"/>
                                        <p:tgtEl>
                                          <p:spTgt spid="128001"/>
                                        </p:tgtEl>
                                        <p:attrNameLst>
                                          <p:attrName>ppt_h</p:attrName>
                                        </p:attrNameLst>
                                      </p:cBhvr>
                                      <p:tavLst>
                                        <p:tav tm="0">
                                          <p:val>
                                            <p:fltVal val="0"/>
                                          </p:val>
                                        </p:tav>
                                        <p:tav tm="100000">
                                          <p:val>
                                            <p:strVal val="#ppt_h"/>
                                          </p:val>
                                        </p:tav>
                                      </p:tavLst>
                                    </p:anim>
                                    <p:anim calcmode="lin" valueType="num">
                                      <p:cBhvr>
                                        <p:cTn id="9" dur="1000" fill="hold"/>
                                        <p:tgtEl>
                                          <p:spTgt spid="128001"/>
                                        </p:tgtEl>
                                        <p:attrNameLst>
                                          <p:attrName>style.rotation</p:attrName>
                                        </p:attrNameLst>
                                      </p:cBhvr>
                                      <p:tavLst>
                                        <p:tav tm="0">
                                          <p:val>
                                            <p:fltVal val="90"/>
                                          </p:val>
                                        </p:tav>
                                        <p:tav tm="100000">
                                          <p:val>
                                            <p:fltVal val="0"/>
                                          </p:val>
                                        </p:tav>
                                      </p:tavLst>
                                    </p:anim>
                                    <p:animEffect transition="in" filter="fade">
                                      <p:cBhvr>
                                        <p:cTn id="10" dur="1000"/>
                                        <p:tgtEl>
                                          <p:spTgt spid="128001"/>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normAutofit fontScale="90000"/>
          </a:bodyPr>
          <a:lstStyle/>
          <a:p>
            <a:r>
              <a:rPr lang="en-GB" smtClean="0"/>
              <a:t>Astaro Security Gateway Products</a:t>
            </a:r>
            <a:br>
              <a:rPr lang="en-GB" smtClean="0"/>
            </a:br>
            <a:endParaRPr lang="en-GB" dirty="0" smtClean="0"/>
          </a:p>
        </p:txBody>
      </p:sp>
      <p:sp>
        <p:nvSpPr>
          <p:cNvPr id="12" name="Textplatzhalter 11"/>
          <p:cNvSpPr>
            <a:spLocks noGrp="1"/>
          </p:cNvSpPr>
          <p:nvPr>
            <p:ph type="body" sz="quarter" idx="13"/>
          </p:nvPr>
        </p:nvSpPr>
        <p:spPr/>
        <p:txBody>
          <a:bodyPr/>
          <a:lstStyle/>
          <a:p>
            <a:endParaRPr lang="en-GB"/>
          </a:p>
        </p:txBody>
      </p:sp>
      <p:graphicFrame>
        <p:nvGraphicFramePr>
          <p:cNvPr id="4" name="Group 98"/>
          <p:cNvGraphicFramePr>
            <a:graphicFrameLocks noGrp="1"/>
          </p:cNvGraphicFramePr>
          <p:nvPr>
            <p:ph idx="4294967295"/>
          </p:nvPr>
        </p:nvGraphicFramePr>
        <p:xfrm>
          <a:off x="185062" y="1111250"/>
          <a:ext cx="8731045" cy="4541157"/>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1796417"/>
                <a:gridCol w="1163260"/>
                <a:gridCol w="1114811"/>
                <a:gridCol w="1223333"/>
                <a:gridCol w="1193736"/>
                <a:gridCol w="1223333"/>
                <a:gridCol w="1016155"/>
              </a:tblGrid>
              <a:tr h="567129">
                <a:tc>
                  <a:txBody>
                    <a:bodyPr/>
                    <a:lstStyle/>
                    <a:p>
                      <a:pPr marL="0" marR="0" lvl="0" indent="0" algn="l" defTabSz="914400" rtl="0" eaLnBrk="1" fontAlgn="base" latinLnBrk="0" hangingPunct="1">
                        <a:lnSpc>
                          <a:spcPct val="100000"/>
                        </a:lnSpc>
                        <a:spcBef>
                          <a:spcPts val="0"/>
                        </a:spcBef>
                        <a:spcAft>
                          <a:spcPct val="0"/>
                        </a:spcAft>
                        <a:buClr>
                          <a:srgbClr val="FF6600"/>
                        </a:buClr>
                        <a:buSzTx/>
                        <a:buFont typeface="Wingdings" pitchFamily="2" charset="2"/>
                        <a:buNone/>
                        <a:tabLst/>
                      </a:pPr>
                      <a:r>
                        <a:rPr kumimoji="0" lang="en-US" sz="1400" b="1" i="0" u="none" strike="noStrike" cap="none" normalizeH="0" baseline="0" noProof="0" dirty="0" smtClean="0">
                          <a:ln>
                            <a:noFill/>
                          </a:ln>
                          <a:solidFill>
                            <a:schemeClr val="bg1"/>
                          </a:solidFill>
                          <a:effectLst/>
                          <a:latin typeface="+mn-lt"/>
                          <a:cs typeface="Arial" charset="0"/>
                        </a:rPr>
                        <a:t>Hardware</a:t>
                      </a:r>
                    </a:p>
                    <a:p>
                      <a:pPr marL="0" marR="0" lvl="0" indent="0" algn="l" defTabSz="914400" rtl="0" eaLnBrk="1" fontAlgn="base" latinLnBrk="0" hangingPunct="1">
                        <a:lnSpc>
                          <a:spcPct val="100000"/>
                        </a:lnSpc>
                        <a:spcBef>
                          <a:spcPts val="0"/>
                        </a:spcBef>
                        <a:spcAft>
                          <a:spcPct val="0"/>
                        </a:spcAft>
                        <a:buClr>
                          <a:srgbClr val="FF6600"/>
                        </a:buClr>
                        <a:buSzTx/>
                        <a:buFont typeface="Wingdings" pitchFamily="2" charset="2"/>
                        <a:buNone/>
                        <a:tabLst/>
                      </a:pPr>
                      <a:r>
                        <a:rPr kumimoji="0" lang="en-US" sz="1400" b="1" i="0" u="none" strike="noStrike" cap="none" normalizeH="0" baseline="0" noProof="0" dirty="0" smtClean="0">
                          <a:ln>
                            <a:noFill/>
                          </a:ln>
                          <a:solidFill>
                            <a:schemeClr val="bg1"/>
                          </a:solidFill>
                          <a:effectLst/>
                          <a:latin typeface="+mn-lt"/>
                          <a:cs typeface="Arial" charset="0"/>
                        </a:rPr>
                        <a:t>Appliance</a:t>
                      </a:r>
                    </a:p>
                  </a:txBody>
                  <a:tcPr anchor="ctr" horzOverflow="overflow">
                    <a:gradFill>
                      <a:gsLst>
                        <a:gs pos="0">
                          <a:srgbClr val="FF9929"/>
                        </a:gs>
                        <a:gs pos="100000">
                          <a:srgbClr val="E87C06"/>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400" b="1" u="none" strike="noStrike" cap="none" normalizeH="0" baseline="0" noProof="0" smtClean="0">
                          <a:ln>
                            <a:noFill/>
                          </a:ln>
                          <a:solidFill>
                            <a:schemeClr val="bg1"/>
                          </a:solidFill>
                          <a:effectLst/>
                        </a:rPr>
                        <a:t>110/120</a:t>
                      </a:r>
                      <a:endParaRPr kumimoji="0" lang="en-US" sz="1400" b="1" i="0" u="none" strike="noStrike" cap="none" normalizeH="0" baseline="0" noProof="0" smtClean="0">
                        <a:ln>
                          <a:noFill/>
                        </a:ln>
                        <a:solidFill>
                          <a:schemeClr val="bg1"/>
                        </a:solidFill>
                        <a:effectLst/>
                        <a:latin typeface="+mn-lt"/>
                        <a:cs typeface="Arial" charset="0"/>
                      </a:endParaRPr>
                    </a:p>
                  </a:txBody>
                  <a:tcPr anchor="ctr" horzOverflow="overflow">
                    <a:gradFill>
                      <a:gsLst>
                        <a:gs pos="0">
                          <a:srgbClr val="FF9929"/>
                        </a:gs>
                        <a:gs pos="100000">
                          <a:srgbClr val="E87C06"/>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400" b="1" u="none" strike="noStrike" cap="none" normalizeH="0" baseline="0" noProof="0" smtClean="0">
                          <a:ln>
                            <a:noFill/>
                          </a:ln>
                          <a:solidFill>
                            <a:schemeClr val="bg1"/>
                          </a:solidFill>
                          <a:effectLst/>
                        </a:rPr>
                        <a:t>220</a:t>
                      </a:r>
                      <a:endParaRPr kumimoji="0" lang="en-US" sz="1400" b="1" i="0" u="none" strike="noStrike" cap="none" normalizeH="0" baseline="0" noProof="0" smtClean="0">
                        <a:ln>
                          <a:noFill/>
                        </a:ln>
                        <a:solidFill>
                          <a:schemeClr val="bg1"/>
                        </a:solidFill>
                        <a:effectLst/>
                        <a:latin typeface="+mn-lt"/>
                        <a:cs typeface="Arial" charset="0"/>
                      </a:endParaRPr>
                    </a:p>
                  </a:txBody>
                  <a:tcPr anchor="ctr" horzOverflow="overflow">
                    <a:gradFill>
                      <a:gsLst>
                        <a:gs pos="0">
                          <a:srgbClr val="FF9929"/>
                        </a:gs>
                        <a:gs pos="100000">
                          <a:srgbClr val="E87C06"/>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400" b="1" u="none" strike="noStrike" cap="none" normalizeH="0" baseline="0" noProof="0" smtClean="0">
                          <a:ln>
                            <a:noFill/>
                          </a:ln>
                          <a:solidFill>
                            <a:schemeClr val="bg1"/>
                          </a:solidFill>
                          <a:effectLst/>
                        </a:rPr>
                        <a:t>320</a:t>
                      </a:r>
                      <a:endParaRPr kumimoji="0" lang="en-US" sz="1400" b="1" i="0" u="none" strike="noStrike" cap="none" normalizeH="0" baseline="0" noProof="0" smtClean="0">
                        <a:ln>
                          <a:noFill/>
                        </a:ln>
                        <a:solidFill>
                          <a:schemeClr val="bg1"/>
                        </a:solidFill>
                        <a:effectLst/>
                        <a:latin typeface="+mn-lt"/>
                        <a:cs typeface="Arial" charset="0"/>
                      </a:endParaRPr>
                    </a:p>
                  </a:txBody>
                  <a:tcPr anchor="ctr" horzOverflow="overflow">
                    <a:gradFill>
                      <a:gsLst>
                        <a:gs pos="0">
                          <a:srgbClr val="FF9929"/>
                        </a:gs>
                        <a:gs pos="100000">
                          <a:srgbClr val="E87C06"/>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400" b="1" u="none" strike="noStrike" cap="none" normalizeH="0" baseline="0" noProof="0" smtClean="0">
                          <a:ln>
                            <a:noFill/>
                          </a:ln>
                          <a:solidFill>
                            <a:schemeClr val="bg1"/>
                          </a:solidFill>
                          <a:effectLst/>
                        </a:rPr>
                        <a:t>425</a:t>
                      </a:r>
                      <a:endParaRPr kumimoji="0" lang="en-US" sz="1400" b="1" i="0" u="none" strike="noStrike" cap="none" normalizeH="0" baseline="0" noProof="0" smtClean="0">
                        <a:ln>
                          <a:noFill/>
                        </a:ln>
                        <a:solidFill>
                          <a:schemeClr val="bg1"/>
                        </a:solidFill>
                        <a:effectLst/>
                        <a:latin typeface="+mn-lt"/>
                        <a:cs typeface="Arial" charset="0"/>
                      </a:endParaRPr>
                    </a:p>
                  </a:txBody>
                  <a:tcPr anchor="ctr" horzOverflow="overflow">
                    <a:gradFill>
                      <a:gsLst>
                        <a:gs pos="0">
                          <a:srgbClr val="FF9929"/>
                        </a:gs>
                        <a:gs pos="100000">
                          <a:srgbClr val="E87C06"/>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400" b="1" u="none" strike="noStrike" cap="none" normalizeH="0" baseline="0" noProof="0" smtClean="0">
                          <a:ln>
                            <a:noFill/>
                          </a:ln>
                          <a:solidFill>
                            <a:schemeClr val="bg1"/>
                          </a:solidFill>
                          <a:effectLst/>
                        </a:rPr>
                        <a:t>525</a:t>
                      </a:r>
                      <a:endParaRPr kumimoji="0" lang="en-US" sz="1400" b="1" i="0" u="none" strike="noStrike" cap="none" normalizeH="0" baseline="0" noProof="0" smtClean="0">
                        <a:ln>
                          <a:noFill/>
                        </a:ln>
                        <a:solidFill>
                          <a:schemeClr val="bg1"/>
                        </a:solidFill>
                        <a:effectLst/>
                        <a:latin typeface="+mn-lt"/>
                        <a:cs typeface="Arial" charset="0"/>
                      </a:endParaRPr>
                    </a:p>
                  </a:txBody>
                  <a:tcPr anchor="ctr" horzOverflow="overflow">
                    <a:gradFill>
                      <a:gsLst>
                        <a:gs pos="0">
                          <a:srgbClr val="FF9929"/>
                        </a:gs>
                        <a:gs pos="100000">
                          <a:srgbClr val="E87C06"/>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400" b="1" u="none" strike="noStrike" cap="none" normalizeH="0" baseline="0" noProof="0" smtClean="0">
                          <a:ln>
                            <a:noFill/>
                          </a:ln>
                          <a:solidFill>
                            <a:schemeClr val="bg1"/>
                          </a:solidFill>
                          <a:effectLst/>
                        </a:rPr>
                        <a:t>625</a:t>
                      </a:r>
                      <a:endParaRPr kumimoji="0" lang="en-US" sz="1400" b="1" i="0" u="none" strike="noStrike" cap="none" normalizeH="0" baseline="0" noProof="0" smtClean="0">
                        <a:ln>
                          <a:noFill/>
                        </a:ln>
                        <a:solidFill>
                          <a:schemeClr val="bg1"/>
                        </a:solidFill>
                        <a:effectLst/>
                        <a:latin typeface="+mn-lt"/>
                        <a:cs typeface="Arial" charset="0"/>
                      </a:endParaRPr>
                    </a:p>
                  </a:txBody>
                  <a:tcPr anchor="ctr" horzOverflow="overflow">
                    <a:gradFill>
                      <a:gsLst>
                        <a:gs pos="0">
                          <a:srgbClr val="FF9929"/>
                        </a:gs>
                        <a:gs pos="100000">
                          <a:srgbClr val="E87C06"/>
                        </a:gs>
                      </a:gsLst>
                      <a:lin ang="5400000" scaled="0"/>
                    </a:gradFill>
                  </a:tcPr>
                </a:tc>
              </a:tr>
              <a:tr h="616947">
                <a:tc>
                  <a:txBody>
                    <a:bodyPr/>
                    <a:lstStyle/>
                    <a:p>
                      <a:pPr marL="0" marR="0" lvl="0" indent="0" algn="l" defTabSz="914400" rtl="0" eaLnBrk="1" fontAlgn="base" latinLnBrk="0" hangingPunct="1">
                        <a:lnSpc>
                          <a:spcPct val="100000"/>
                        </a:lnSpc>
                        <a:spcBef>
                          <a:spcPct val="50000"/>
                        </a:spcBef>
                        <a:spcAft>
                          <a:spcPct val="0"/>
                        </a:spcAft>
                        <a:buClr>
                          <a:srgbClr val="FF6600"/>
                        </a:buClr>
                        <a:buSzTx/>
                        <a:buFont typeface="Wingdings" pitchFamily="2" charset="2"/>
                        <a:buNone/>
                        <a:tabLst/>
                      </a:pPr>
                      <a:endParaRPr kumimoji="0" lang="en-US" sz="1050" b="1" i="0" u="none" strike="noStrike" kern="1200" cap="none" normalizeH="0" baseline="0" noProof="0" smtClean="0">
                        <a:ln>
                          <a:noFill/>
                        </a:ln>
                        <a:solidFill>
                          <a:schemeClr val="tx1"/>
                        </a:solidFill>
                        <a:effectLst/>
                        <a:latin typeface="+mn-lt"/>
                        <a:ea typeface="+mn-ea"/>
                        <a:cs typeface="Arial" charset="0"/>
                      </a:endParaRPr>
                    </a:p>
                  </a:txBody>
                  <a:tcPr anchor="ctr" horzOverflow="overflow">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50000"/>
                        </a:spcBef>
                        <a:spcAft>
                          <a:spcPct val="0"/>
                        </a:spcAft>
                        <a:buClr>
                          <a:srgbClr val="FF6600"/>
                        </a:buClr>
                        <a:buSzTx/>
                        <a:buFont typeface="Wingdings" pitchFamily="2" charset="2"/>
                        <a:buNone/>
                        <a:tabLst/>
                      </a:pPr>
                      <a:endParaRPr kumimoji="0" lang="en-US" sz="1050" b="1" i="0" u="none" strike="noStrike" cap="none" normalizeH="0" baseline="0" noProof="0" smtClean="0">
                        <a:ln>
                          <a:noFill/>
                        </a:ln>
                        <a:solidFill>
                          <a:schemeClr val="tx1"/>
                        </a:solidFill>
                        <a:effectLst/>
                        <a:latin typeface="+mn-lt"/>
                        <a:cs typeface="Arial" charset="0"/>
                      </a:endParaRPr>
                    </a:p>
                  </a:txBody>
                  <a:tcPr horzOverflow="overflow">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50000"/>
                        </a:spcBef>
                        <a:spcAft>
                          <a:spcPct val="0"/>
                        </a:spcAft>
                        <a:buClr>
                          <a:srgbClr val="FF6600"/>
                        </a:buClr>
                        <a:buSzTx/>
                        <a:buFont typeface="Wingdings" pitchFamily="2" charset="2"/>
                        <a:buNone/>
                        <a:tabLst/>
                      </a:pPr>
                      <a:endParaRPr kumimoji="0" lang="en-US" sz="1050" b="1" i="0" u="none" strike="noStrike" cap="none" normalizeH="0" baseline="0" noProof="0" smtClean="0">
                        <a:ln>
                          <a:noFill/>
                        </a:ln>
                        <a:solidFill>
                          <a:schemeClr val="tx1"/>
                        </a:solidFill>
                        <a:effectLst/>
                        <a:latin typeface="+mn-lt"/>
                        <a:cs typeface="Arial" charset="0"/>
                      </a:endParaRPr>
                    </a:p>
                  </a:txBody>
                  <a:tcPr horzOverflow="overflow">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50000"/>
                        </a:spcBef>
                        <a:spcAft>
                          <a:spcPct val="0"/>
                        </a:spcAft>
                        <a:buClr>
                          <a:srgbClr val="FF6600"/>
                        </a:buClr>
                        <a:buSzTx/>
                        <a:buFont typeface="Wingdings" pitchFamily="2" charset="2"/>
                        <a:buNone/>
                        <a:tabLst/>
                      </a:pPr>
                      <a:endParaRPr kumimoji="0" lang="en-US" sz="1050" b="1" i="0" u="none" strike="noStrike" cap="none" normalizeH="0" baseline="0" noProof="0" smtClean="0">
                        <a:ln>
                          <a:noFill/>
                        </a:ln>
                        <a:solidFill>
                          <a:schemeClr val="tx1"/>
                        </a:solidFill>
                        <a:effectLst/>
                        <a:latin typeface="+mn-lt"/>
                        <a:cs typeface="Arial" charset="0"/>
                      </a:endParaRPr>
                    </a:p>
                  </a:txBody>
                  <a:tcPr horzOverflow="overflow">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50000"/>
                        </a:spcBef>
                        <a:spcAft>
                          <a:spcPct val="0"/>
                        </a:spcAft>
                        <a:buClr>
                          <a:srgbClr val="FF6600"/>
                        </a:buClr>
                        <a:buSzTx/>
                        <a:buFont typeface="Wingdings" pitchFamily="2" charset="2"/>
                        <a:buNone/>
                        <a:tabLst/>
                      </a:pPr>
                      <a:endParaRPr kumimoji="0" lang="en-US" sz="1050" b="1" i="0" u="none" strike="noStrike" cap="none" normalizeH="0" baseline="0" noProof="0" smtClean="0">
                        <a:ln>
                          <a:noFill/>
                        </a:ln>
                        <a:solidFill>
                          <a:schemeClr val="tx1"/>
                        </a:solidFill>
                        <a:effectLst/>
                        <a:latin typeface="+mn-lt"/>
                        <a:cs typeface="Arial" charset="0"/>
                      </a:endParaRPr>
                    </a:p>
                  </a:txBody>
                  <a:tcPr horzOverflow="overflow">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50000"/>
                        </a:spcBef>
                        <a:spcAft>
                          <a:spcPct val="0"/>
                        </a:spcAft>
                        <a:buClr>
                          <a:srgbClr val="FF6600"/>
                        </a:buClr>
                        <a:buSzTx/>
                        <a:buFont typeface="Wingdings" pitchFamily="2" charset="2"/>
                        <a:buNone/>
                        <a:tabLst/>
                      </a:pPr>
                      <a:endParaRPr kumimoji="0" lang="en-US" sz="1050" b="1" i="0" u="none" strike="noStrike" cap="none" normalizeH="0" baseline="0" noProof="0" smtClean="0">
                        <a:ln>
                          <a:noFill/>
                        </a:ln>
                        <a:solidFill>
                          <a:schemeClr val="tx1"/>
                        </a:solidFill>
                        <a:effectLst/>
                        <a:latin typeface="+mn-lt"/>
                        <a:cs typeface="Arial" charset="0"/>
                      </a:endParaRPr>
                    </a:p>
                  </a:txBody>
                  <a:tcPr horzOverflow="overflow">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50000"/>
                        </a:spcBef>
                        <a:spcAft>
                          <a:spcPct val="0"/>
                        </a:spcAft>
                        <a:buClr>
                          <a:srgbClr val="FF6600"/>
                        </a:buClr>
                        <a:buSzTx/>
                        <a:buFont typeface="Wingdings" pitchFamily="2" charset="2"/>
                        <a:buNone/>
                        <a:tabLst/>
                      </a:pPr>
                      <a:endParaRPr kumimoji="0" lang="en-US" sz="1050" b="1" i="0" u="none" strike="noStrike" cap="none" normalizeH="0" baseline="0" noProof="0" smtClean="0">
                        <a:ln>
                          <a:noFill/>
                        </a:ln>
                        <a:solidFill>
                          <a:schemeClr val="tx1"/>
                        </a:solidFill>
                        <a:effectLst/>
                        <a:latin typeface="+mn-lt"/>
                        <a:cs typeface="Arial" charset="0"/>
                      </a:endParaRPr>
                    </a:p>
                  </a:txBody>
                  <a:tcPr horzOverflow="overflow">
                    <a:solidFill>
                      <a:schemeClr val="accent6">
                        <a:lumMod val="20000"/>
                        <a:lumOff val="80000"/>
                      </a:schemeClr>
                    </a:solidFill>
                  </a:tcPr>
                </a:tc>
              </a:tr>
              <a:tr h="592326">
                <a:tc>
                  <a:txBody>
                    <a:bodyPr/>
                    <a:lstStyle/>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b="1" u="none" strike="noStrike" cap="none" normalizeH="0" baseline="0" noProof="0" dirty="0" smtClean="0">
                          <a:ln>
                            <a:noFill/>
                          </a:ln>
                          <a:solidFill>
                            <a:schemeClr val="tx1">
                              <a:lumMod val="65000"/>
                              <a:lumOff val="35000"/>
                            </a:schemeClr>
                          </a:solidFill>
                          <a:effectLst/>
                          <a:latin typeface="+mn-lt"/>
                        </a:rPr>
                        <a:t>Environment</a:t>
                      </a:r>
                      <a:endParaRPr kumimoji="0" lang="en-US" sz="1200" b="1" i="0" u="none" strike="noStrike" cap="none" normalizeH="0" baseline="0" noProof="0" dirty="0" smtClean="0">
                        <a:ln>
                          <a:noFill/>
                        </a:ln>
                        <a:solidFill>
                          <a:schemeClr val="tx1">
                            <a:lumMod val="65000"/>
                            <a:lumOff val="35000"/>
                          </a:schemeClr>
                        </a:solidFill>
                        <a:effectLst/>
                        <a:latin typeface="+mn-lt"/>
                        <a:cs typeface="Arial" charset="0"/>
                      </a:endParaRPr>
                    </a:p>
                  </a:txBody>
                  <a:tcPr anchor="ctr" horzOverflow="overflow">
                    <a:gradFill>
                      <a:gsLst>
                        <a:gs pos="0">
                          <a:schemeClr val="bg1">
                            <a:lumMod val="85000"/>
                          </a:schemeClr>
                        </a:gs>
                        <a:gs pos="50000">
                          <a:schemeClr val="bg1"/>
                        </a:gs>
                      </a:gsLst>
                      <a:lin ang="5400000" scaled="0"/>
                    </a:gradFill>
                  </a:tcPr>
                </a:tc>
                <a:tc>
                  <a:txBody>
                    <a:bodyPr/>
                    <a:lstStyle/>
                    <a:p>
                      <a:pPr marL="0" marR="0" lvl="0" indent="0" algn="ctr"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u="none" strike="noStrike" cap="none" normalizeH="0" baseline="0" noProof="0" dirty="0" smtClean="0">
                          <a:ln>
                            <a:noFill/>
                          </a:ln>
                          <a:solidFill>
                            <a:schemeClr val="tx1">
                              <a:lumMod val="85000"/>
                              <a:lumOff val="15000"/>
                            </a:schemeClr>
                          </a:solidFill>
                          <a:effectLst/>
                        </a:rPr>
                        <a:t>Small networks</a:t>
                      </a:r>
                      <a:endParaRPr kumimoji="0" lang="en-US" sz="1200" b="0" i="0" u="none" strike="noStrike" cap="none" normalizeH="0" baseline="0" noProof="0" dirty="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u="none" strike="noStrike" cap="none" normalizeH="0" baseline="0" noProof="0" dirty="0" smtClean="0">
                          <a:ln>
                            <a:noFill/>
                          </a:ln>
                          <a:solidFill>
                            <a:schemeClr val="tx1">
                              <a:lumMod val="85000"/>
                              <a:lumOff val="15000"/>
                            </a:schemeClr>
                          </a:solidFill>
                          <a:effectLst/>
                        </a:rPr>
                        <a:t>Medium networks</a:t>
                      </a:r>
                      <a:endParaRPr kumimoji="0" lang="en-US" sz="1200" b="0" i="0" u="none" strike="noStrike" cap="none" normalizeH="0" baseline="0" noProof="0" dirty="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u="none" strike="noStrike" cap="none" normalizeH="0" baseline="0" noProof="0" dirty="0" smtClean="0">
                          <a:ln>
                            <a:noFill/>
                          </a:ln>
                          <a:solidFill>
                            <a:schemeClr val="tx1">
                              <a:lumMod val="85000"/>
                              <a:lumOff val="15000"/>
                            </a:schemeClr>
                          </a:solidFill>
                          <a:effectLst/>
                        </a:rPr>
                        <a:t>Medium networks</a:t>
                      </a:r>
                      <a:endParaRPr kumimoji="0" lang="en-US" sz="1200" b="0" i="0" u="none" strike="noStrike" cap="none" normalizeH="0" baseline="0" noProof="0" dirty="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u="none" strike="noStrike" cap="none" normalizeH="0" baseline="0" noProof="0" dirty="0" smtClean="0">
                          <a:ln>
                            <a:noFill/>
                          </a:ln>
                          <a:solidFill>
                            <a:schemeClr val="tx1">
                              <a:lumMod val="85000"/>
                              <a:lumOff val="15000"/>
                            </a:schemeClr>
                          </a:solidFill>
                          <a:effectLst/>
                        </a:rPr>
                        <a:t>Large networks</a:t>
                      </a:r>
                      <a:endParaRPr kumimoji="0" lang="en-US" sz="1200" b="0" i="0" u="none" strike="noStrike" cap="none" normalizeH="0" baseline="0" noProof="0" dirty="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Large networks</a:t>
                      </a:r>
                      <a:endParaRPr kumimoji="0" lang="en-US" sz="1200" b="0" i="0" u="none" strike="noStrike" cap="none" normalizeH="0" baseline="0" noProof="0" dirty="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u="none" strike="noStrike" cap="none" normalizeH="0" baseline="0" noProof="0" dirty="0" smtClean="0">
                          <a:ln>
                            <a:noFill/>
                          </a:ln>
                          <a:solidFill>
                            <a:schemeClr val="tx1">
                              <a:lumMod val="85000"/>
                              <a:lumOff val="15000"/>
                            </a:schemeClr>
                          </a:solidFill>
                          <a:effectLst/>
                        </a:rPr>
                        <a:t>Large networks</a:t>
                      </a:r>
                      <a:endParaRPr kumimoji="0" lang="en-US" sz="1200" b="0" i="0" u="none" strike="noStrike" cap="none" normalizeH="0" baseline="0" noProof="0" dirty="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r>
              <a:tr h="455729">
                <a:tc>
                  <a:txBody>
                    <a:bodyPr/>
                    <a:lstStyle/>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b="1" u="none" strike="noStrike" cap="none" normalizeH="0" baseline="0" noProof="0" smtClean="0">
                          <a:ln>
                            <a:noFill/>
                          </a:ln>
                          <a:solidFill>
                            <a:schemeClr val="tx1">
                              <a:lumMod val="65000"/>
                              <a:lumOff val="35000"/>
                            </a:schemeClr>
                          </a:solidFill>
                          <a:effectLst/>
                          <a:latin typeface="+mn-lt"/>
                        </a:rPr>
                        <a:t>Network Ports</a:t>
                      </a:r>
                      <a:endParaRPr kumimoji="0" lang="en-US" sz="1200" b="1" i="0" u="none" strike="noStrike" cap="none" normalizeH="0" baseline="0" noProof="0" smtClean="0">
                        <a:ln>
                          <a:noFill/>
                        </a:ln>
                        <a:solidFill>
                          <a:schemeClr val="tx1">
                            <a:lumMod val="65000"/>
                            <a:lumOff val="35000"/>
                          </a:schemeClr>
                        </a:solidFill>
                        <a:effectLst/>
                        <a:latin typeface="+mn-lt"/>
                        <a:cs typeface="Arial" charset="0"/>
                      </a:endParaRPr>
                    </a:p>
                  </a:txBody>
                  <a:tcPr anchor="ctr" horzOverflow="overflow">
                    <a:gradFill>
                      <a:gsLst>
                        <a:gs pos="0">
                          <a:schemeClr val="bg1">
                            <a:lumMod val="85000"/>
                          </a:schemeClr>
                        </a:gs>
                        <a:gs pos="50000">
                          <a:schemeClr val="bg1"/>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4</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8</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8</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200" u="none" strike="noStrike" kern="1200" cap="none" normalizeH="0" baseline="0" noProof="0" smtClean="0">
                          <a:ln>
                            <a:noFill/>
                          </a:ln>
                          <a:solidFill>
                            <a:schemeClr val="tx1">
                              <a:lumMod val="85000"/>
                              <a:lumOff val="15000"/>
                            </a:schemeClr>
                          </a:solidFill>
                          <a:effectLst/>
                          <a:latin typeface="+mn-lt"/>
                          <a:ea typeface="+mn-ea"/>
                          <a:cs typeface="+mn-cs"/>
                        </a:rPr>
                        <a:t>6 &amp; 2 SFP</a:t>
                      </a: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200" u="none" strike="noStrike" kern="1200" cap="none" normalizeH="0" baseline="0" noProof="0" smtClean="0">
                          <a:ln>
                            <a:noFill/>
                          </a:ln>
                          <a:solidFill>
                            <a:schemeClr val="tx1">
                              <a:lumMod val="85000"/>
                              <a:lumOff val="15000"/>
                            </a:schemeClr>
                          </a:solidFill>
                          <a:effectLst/>
                          <a:latin typeface="+mn-lt"/>
                          <a:ea typeface="+mn-ea"/>
                          <a:cs typeface="+mn-cs"/>
                        </a:rPr>
                        <a:t>10 &amp; 4 SFP</a:t>
                      </a: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50000"/>
                        </a:spcBef>
                        <a:spcAft>
                          <a:spcPct val="0"/>
                        </a:spcAft>
                        <a:buClr>
                          <a:srgbClr val="FF6600"/>
                        </a:buClr>
                        <a:buSzTx/>
                        <a:buFont typeface="Wingdings" pitchFamily="2" charset="2"/>
                        <a:buNone/>
                        <a:tabLst/>
                      </a:pPr>
                      <a:r>
                        <a:rPr kumimoji="0" lang="en-US" sz="1200" u="none" strike="noStrike" kern="1200" cap="none" normalizeH="0" baseline="0" noProof="0" smtClean="0">
                          <a:ln>
                            <a:noFill/>
                          </a:ln>
                          <a:solidFill>
                            <a:schemeClr val="tx1">
                              <a:lumMod val="85000"/>
                              <a:lumOff val="15000"/>
                            </a:schemeClr>
                          </a:solidFill>
                          <a:effectLst/>
                          <a:latin typeface="+mn-lt"/>
                          <a:ea typeface="+mn-ea"/>
                          <a:cs typeface="+mn-cs"/>
                        </a:rPr>
                        <a:t>10 &amp; 8 SFP</a:t>
                      </a:r>
                    </a:p>
                  </a:txBody>
                  <a:tcPr anchor="ctr" horzOverflow="overflow">
                    <a:gradFill>
                      <a:gsLst>
                        <a:gs pos="0">
                          <a:schemeClr val="bg1">
                            <a:lumMod val="85000"/>
                          </a:schemeClr>
                        </a:gs>
                        <a:gs pos="50000">
                          <a:schemeClr val="bg1">
                            <a:lumMod val="95000"/>
                          </a:schemeClr>
                        </a:gs>
                      </a:gsLst>
                      <a:lin ang="5400000" scaled="0"/>
                    </a:gradFill>
                  </a:tcPr>
                </a:tc>
              </a:tr>
              <a:tr h="447222">
                <a:tc>
                  <a:txBody>
                    <a:bodyPr/>
                    <a:lstStyle/>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b="1" u="none" strike="noStrike" cap="none" normalizeH="0" baseline="0" noProof="0" dirty="0" smtClean="0">
                          <a:ln>
                            <a:noFill/>
                          </a:ln>
                          <a:solidFill>
                            <a:schemeClr val="tx1">
                              <a:lumMod val="65000"/>
                              <a:lumOff val="35000"/>
                            </a:schemeClr>
                          </a:solidFill>
                          <a:effectLst/>
                          <a:latin typeface="+mn-lt"/>
                        </a:rPr>
                        <a:t>Max. recommended FW Users</a:t>
                      </a:r>
                      <a:endParaRPr kumimoji="0" lang="en-US" sz="1200" b="1" i="0" u="none" strike="noStrike" cap="none" normalizeH="0" baseline="0" noProof="0" dirty="0" smtClean="0">
                        <a:ln>
                          <a:noFill/>
                        </a:ln>
                        <a:solidFill>
                          <a:schemeClr val="tx1">
                            <a:lumMod val="65000"/>
                            <a:lumOff val="35000"/>
                          </a:schemeClr>
                        </a:solidFill>
                        <a:effectLst/>
                        <a:latin typeface="+mn-lt"/>
                        <a:cs typeface="Arial" charset="0"/>
                      </a:endParaRPr>
                    </a:p>
                  </a:txBody>
                  <a:tcPr anchor="ctr" horzOverflow="overflow">
                    <a:gradFill>
                      <a:gsLst>
                        <a:gs pos="0">
                          <a:schemeClr val="bg1">
                            <a:lumMod val="85000"/>
                          </a:schemeClr>
                        </a:gs>
                        <a:gs pos="50000">
                          <a:schemeClr val="bg1"/>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10/50</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150</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350</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1000</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2500</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4000</a:t>
                      </a:r>
                      <a:endParaRPr kumimoji="0" lang="en-US" sz="1200" b="0" i="0" u="none" strike="noStrike" cap="none" normalizeH="0" baseline="0" noProof="0" smtClean="0">
                        <a:ln>
                          <a:noFill/>
                        </a:ln>
                        <a:solidFill>
                          <a:schemeClr val="tx1">
                            <a:lumMod val="85000"/>
                            <a:lumOff val="15000"/>
                          </a:schemeClr>
                        </a:solidFill>
                        <a:effectLst/>
                        <a:latin typeface="+mn-lt"/>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r>
              <a:tr h="447222">
                <a:tc>
                  <a:txBody>
                    <a:bodyPr/>
                    <a:lstStyle/>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200" b="1" u="none" strike="noStrike" cap="none" normalizeH="0" baseline="0" noProof="0" dirty="0" smtClean="0">
                          <a:ln>
                            <a:noFill/>
                          </a:ln>
                          <a:solidFill>
                            <a:schemeClr val="tx1">
                              <a:lumMod val="65000"/>
                              <a:lumOff val="35000"/>
                            </a:schemeClr>
                          </a:solidFill>
                          <a:effectLst/>
                          <a:latin typeface="+mn-lt"/>
                        </a:rPr>
                        <a:t>Max. recommended UTM Users</a:t>
                      </a:r>
                      <a:endParaRPr kumimoji="0" lang="en-US" sz="1200" b="1" i="0" u="none" strike="noStrike" cap="none" normalizeH="0" baseline="0" noProof="0" dirty="0" smtClean="0">
                        <a:ln>
                          <a:noFill/>
                        </a:ln>
                        <a:solidFill>
                          <a:schemeClr val="tx1">
                            <a:lumMod val="65000"/>
                            <a:lumOff val="35000"/>
                          </a:schemeClr>
                        </a:solidFill>
                        <a:effectLst/>
                        <a:latin typeface="+mn-lt"/>
                        <a:cs typeface="Arial" charset="0"/>
                      </a:endParaRPr>
                    </a:p>
                  </a:txBody>
                  <a:tcPr anchor="ctr" horzOverflow="overflow">
                    <a:gradFill>
                      <a:gsLst>
                        <a:gs pos="0">
                          <a:schemeClr val="bg1">
                            <a:lumMod val="85000"/>
                          </a:schemeClr>
                        </a:gs>
                        <a:gs pos="50000">
                          <a:schemeClr val="bg1"/>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10/25</a:t>
                      </a: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70</a:t>
                      </a: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200</a:t>
                      </a: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600</a:t>
                      </a: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1300</a:t>
                      </a: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kumimoji="0" lang="en-US" sz="1200" u="none" strike="noStrike" cap="none" normalizeH="0" baseline="0" noProof="0" smtClean="0">
                          <a:ln>
                            <a:noFill/>
                          </a:ln>
                          <a:solidFill>
                            <a:schemeClr val="tx1">
                              <a:lumMod val="85000"/>
                              <a:lumOff val="15000"/>
                            </a:schemeClr>
                          </a:solidFill>
                          <a:effectLst/>
                        </a:rPr>
                        <a:t>2000</a:t>
                      </a: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r>
              <a:tr h="403472">
                <a:tc>
                  <a:txBody>
                    <a:bodyPr/>
                    <a:lstStyle/>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endParaRPr kumimoji="0" lang="en-US" sz="1200" b="1" i="0" u="none" strike="noStrike" cap="none" normalizeH="0" baseline="0" noProof="0" smtClean="0">
                        <a:ln>
                          <a:noFill/>
                        </a:ln>
                        <a:solidFill>
                          <a:schemeClr val="tx1">
                            <a:lumMod val="65000"/>
                            <a:lumOff val="35000"/>
                          </a:schemeClr>
                        </a:solidFill>
                        <a:effectLst/>
                        <a:latin typeface="+mn-lt"/>
                        <a:cs typeface="Arial" charset="0"/>
                      </a:endParaRPr>
                    </a:p>
                  </a:txBody>
                  <a:tcPr anchor="ctr" horzOverflow="overflow">
                    <a:gradFill>
                      <a:gsLst>
                        <a:gs pos="0">
                          <a:schemeClr val="bg1">
                            <a:lumMod val="85000"/>
                          </a:schemeClr>
                        </a:gs>
                        <a:gs pos="50000">
                          <a:schemeClr val="bg1"/>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noProof="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85000"/>
                          </a:schemeClr>
                        </a:gs>
                        <a:gs pos="50000">
                          <a:schemeClr val="bg1">
                            <a:lumMod val="95000"/>
                          </a:schemeClr>
                        </a:gs>
                      </a:gsLst>
                      <a:lin ang="5400000" scaled="0"/>
                    </a:gradFill>
                  </a:tcPr>
                </a:tc>
              </a:tr>
              <a:tr h="505555">
                <a:tc>
                  <a:txBody>
                    <a:bodyPr/>
                    <a:lstStyle/>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400" b="1" i="0" u="none" strike="noStrike" cap="none" normalizeH="0" baseline="0" noProof="0" dirty="0" smtClean="0">
                          <a:ln>
                            <a:noFill/>
                          </a:ln>
                          <a:solidFill>
                            <a:schemeClr val="bg1"/>
                          </a:solidFill>
                          <a:effectLst/>
                          <a:latin typeface="+mn-lt"/>
                          <a:cs typeface="Arial" charset="0"/>
                        </a:rPr>
                        <a:t>Software </a:t>
                      </a:r>
                    </a:p>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400" b="1" i="0" u="none" strike="noStrike" cap="none" normalizeH="0" baseline="0" noProof="0" dirty="0" smtClean="0">
                          <a:ln>
                            <a:noFill/>
                          </a:ln>
                          <a:solidFill>
                            <a:schemeClr val="bg1"/>
                          </a:solidFill>
                          <a:effectLst/>
                          <a:latin typeface="+mn-lt"/>
                          <a:cs typeface="Arial" charset="0"/>
                        </a:rPr>
                        <a:t>Appliance *</a:t>
                      </a:r>
                    </a:p>
                  </a:txBody>
                  <a:tcPr anchor="ctr" horzOverflow="overflow">
                    <a:gradFill>
                      <a:gsLst>
                        <a:gs pos="0">
                          <a:srgbClr val="FF9929"/>
                        </a:gs>
                        <a:gs pos="50000">
                          <a:srgbClr val="E87C06"/>
                        </a:gs>
                      </a:gsLst>
                      <a:lin ang="5400000" scaled="0"/>
                    </a:gradFill>
                  </a:tcPr>
                </a:tc>
                <a:tc gridSpan="6">
                  <a:txBody>
                    <a:bodyPr/>
                    <a:lstStyle/>
                    <a:p>
                      <a:pPr algn="ctr">
                        <a:lnSpc>
                          <a:spcPct val="110000"/>
                        </a:lnSpc>
                        <a:spcBef>
                          <a:spcPct val="10000"/>
                        </a:spcBef>
                      </a:pPr>
                      <a:r>
                        <a:rPr lang="en-US" sz="1400" noProof="0" dirty="0" smtClean="0">
                          <a:solidFill>
                            <a:schemeClr val="bg1"/>
                          </a:solidFill>
                        </a:rPr>
                        <a:t>Runs on  Intel-compatible PCs</a:t>
                      </a:r>
                      <a:r>
                        <a:rPr lang="en-US" sz="1400" baseline="0" noProof="0" dirty="0" smtClean="0">
                          <a:solidFill>
                            <a:schemeClr val="bg1"/>
                          </a:solidFill>
                        </a:rPr>
                        <a:t> and servers</a:t>
                      </a:r>
                      <a:endParaRPr lang="en-US" sz="1400" noProof="0" dirty="0">
                        <a:solidFill>
                          <a:schemeClr val="bg1"/>
                        </a:solidFill>
                      </a:endParaRPr>
                    </a:p>
                  </a:txBody>
                  <a:tcPr anchor="ctr" horzOverflow="overflow">
                    <a:gradFill>
                      <a:gsLst>
                        <a:gs pos="0">
                          <a:srgbClr val="FF9929"/>
                        </a:gs>
                        <a:gs pos="50000">
                          <a:srgbClr val="E87C06"/>
                        </a:gs>
                      </a:gsLst>
                      <a:lin ang="5400000" scaled="0"/>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75000"/>
                          </a:schemeClr>
                        </a:gs>
                        <a:gs pos="50000">
                          <a:schemeClr val="tx1">
                            <a:lumMod val="75000"/>
                            <a:lumOff val="25000"/>
                          </a:schemeClr>
                        </a:gs>
                      </a:gsLst>
                      <a:lin ang="5400000" scaled="0"/>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75000"/>
                          </a:schemeClr>
                        </a:gs>
                        <a:gs pos="50000">
                          <a:schemeClr val="tx1">
                            <a:lumMod val="75000"/>
                            <a:lumOff val="25000"/>
                          </a:schemeClr>
                        </a:gs>
                      </a:gsLst>
                      <a:lin ang="5400000" scaled="0"/>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75000"/>
                          </a:schemeClr>
                        </a:gs>
                        <a:gs pos="50000">
                          <a:schemeClr val="tx1">
                            <a:lumMod val="75000"/>
                            <a:lumOff val="25000"/>
                          </a:schemeClr>
                        </a:gs>
                      </a:gsLst>
                      <a:lin ang="5400000" scaled="0"/>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75000"/>
                          </a:schemeClr>
                        </a:gs>
                        <a:gs pos="50000">
                          <a:schemeClr val="tx1">
                            <a:lumMod val="75000"/>
                            <a:lumOff val="25000"/>
                          </a:schemeClr>
                        </a:gs>
                      </a:gsLst>
                      <a:lin ang="5400000" scaled="0"/>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a:gsLst>
                        <a:gs pos="0">
                          <a:schemeClr val="bg1">
                            <a:lumMod val="75000"/>
                          </a:schemeClr>
                        </a:gs>
                        <a:gs pos="50000">
                          <a:schemeClr val="tx1">
                            <a:lumMod val="75000"/>
                            <a:lumOff val="25000"/>
                          </a:schemeClr>
                        </a:gs>
                      </a:gsLst>
                      <a:lin ang="5400000" scaled="0"/>
                    </a:gradFill>
                  </a:tcPr>
                </a:tc>
              </a:tr>
              <a:tr h="505555">
                <a:tc>
                  <a:txBody>
                    <a:bodyPr/>
                    <a:lstStyle/>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400" b="1" i="0" u="none" strike="noStrike" cap="none" normalizeH="0" baseline="0" noProof="0" dirty="0" smtClean="0">
                          <a:ln>
                            <a:noFill/>
                          </a:ln>
                          <a:solidFill>
                            <a:schemeClr val="bg1"/>
                          </a:solidFill>
                          <a:effectLst/>
                          <a:latin typeface="+mn-lt"/>
                          <a:cs typeface="Arial" charset="0"/>
                        </a:rPr>
                        <a:t>Virtual</a:t>
                      </a:r>
                    </a:p>
                    <a:p>
                      <a:pPr marL="0" marR="0" lvl="0" indent="0" algn="l" defTabSz="914400" rtl="0" eaLnBrk="1" fontAlgn="base" latinLnBrk="0" hangingPunct="1">
                        <a:lnSpc>
                          <a:spcPct val="90000"/>
                        </a:lnSpc>
                        <a:spcBef>
                          <a:spcPct val="0"/>
                        </a:spcBef>
                        <a:spcAft>
                          <a:spcPct val="0"/>
                        </a:spcAft>
                        <a:buClr>
                          <a:srgbClr val="FF6600"/>
                        </a:buClr>
                        <a:buSzTx/>
                        <a:buFont typeface="Wingdings" pitchFamily="2" charset="2"/>
                        <a:buNone/>
                        <a:tabLst/>
                      </a:pPr>
                      <a:r>
                        <a:rPr kumimoji="0" lang="en-US" sz="1400" b="1" i="0" u="none" strike="noStrike" cap="none" normalizeH="0" baseline="0" noProof="0" dirty="0" smtClean="0">
                          <a:ln>
                            <a:noFill/>
                          </a:ln>
                          <a:solidFill>
                            <a:schemeClr val="bg1"/>
                          </a:solidFill>
                          <a:effectLst/>
                          <a:latin typeface="+mn-lt"/>
                          <a:cs typeface="Arial" charset="0"/>
                        </a:rPr>
                        <a:t>Appliance *</a:t>
                      </a:r>
                    </a:p>
                  </a:txBody>
                  <a:tcPr anchor="ctr" horzOverflow="overflow">
                    <a:gradFill flip="none" rotWithShape="1">
                      <a:gsLst>
                        <a:gs pos="0">
                          <a:srgbClr val="FF9929"/>
                        </a:gs>
                        <a:gs pos="50000">
                          <a:srgbClr val="E87C06"/>
                        </a:gs>
                      </a:gsLst>
                      <a:lin ang="5400000" scaled="1"/>
                      <a:tileRect/>
                    </a:gradFill>
                  </a:tcPr>
                </a:tc>
                <a:tc gridSpan="6">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r>
                        <a:rPr lang="en-US" sz="1400" noProof="0" dirty="0" smtClean="0">
                          <a:solidFill>
                            <a:schemeClr val="bg1"/>
                          </a:solidFill>
                        </a:rPr>
                        <a:t>Runs</a:t>
                      </a:r>
                      <a:r>
                        <a:rPr lang="en-US" sz="1400" baseline="0" noProof="0" dirty="0" smtClean="0">
                          <a:solidFill>
                            <a:schemeClr val="bg1"/>
                          </a:solidFill>
                        </a:rPr>
                        <a:t> in any </a:t>
                      </a:r>
                      <a:r>
                        <a:rPr lang="en-US" sz="1400" baseline="0" noProof="0" dirty="0" err="1" smtClean="0">
                          <a:solidFill>
                            <a:schemeClr val="bg1"/>
                          </a:solidFill>
                        </a:rPr>
                        <a:t>VMWare</a:t>
                      </a:r>
                      <a:r>
                        <a:rPr lang="en-US" sz="1400" baseline="0" noProof="0" dirty="0" smtClean="0">
                          <a:solidFill>
                            <a:schemeClr val="bg1"/>
                          </a:solidFill>
                        </a:rPr>
                        <a:t> environment</a:t>
                      </a:r>
                      <a:endParaRPr kumimoji="0" lang="en-US" sz="1400" b="0" i="0" u="none" strike="noStrike" cap="none" normalizeH="0" baseline="0" noProof="0" dirty="0" smtClean="0">
                        <a:ln>
                          <a:noFill/>
                        </a:ln>
                        <a:solidFill>
                          <a:schemeClr val="bg1"/>
                        </a:solidFill>
                        <a:effectLst/>
                        <a:latin typeface="Arial" charset="0"/>
                        <a:cs typeface="Arial" charset="0"/>
                      </a:endParaRPr>
                    </a:p>
                  </a:txBody>
                  <a:tcPr anchor="ctr" horzOverflow="overflow">
                    <a:gradFill flip="none" rotWithShape="1">
                      <a:gsLst>
                        <a:gs pos="0">
                          <a:srgbClr val="FF9929"/>
                        </a:gs>
                        <a:gs pos="50000">
                          <a:srgbClr val="E87C06"/>
                        </a:gs>
                      </a:gsLst>
                      <a:lin ang="54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flip="none" rotWithShape="1">
                      <a:gsLst>
                        <a:gs pos="0">
                          <a:srgbClr val="FF9929"/>
                        </a:gs>
                        <a:gs pos="50000">
                          <a:srgbClr val="E87C06"/>
                        </a:gs>
                      </a:gsLst>
                      <a:lin ang="54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flip="none" rotWithShape="1">
                      <a:gsLst>
                        <a:gs pos="0">
                          <a:srgbClr val="FF9929"/>
                        </a:gs>
                        <a:gs pos="50000">
                          <a:srgbClr val="E87C06"/>
                        </a:gs>
                      </a:gsLst>
                      <a:lin ang="54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flip="none" rotWithShape="1">
                      <a:gsLst>
                        <a:gs pos="0">
                          <a:srgbClr val="FF9929"/>
                        </a:gs>
                        <a:gs pos="50000">
                          <a:srgbClr val="E87C06"/>
                        </a:gs>
                      </a:gsLst>
                      <a:lin ang="54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flip="none" rotWithShape="1">
                      <a:gsLst>
                        <a:gs pos="0">
                          <a:srgbClr val="FF9929"/>
                        </a:gs>
                        <a:gs pos="50000">
                          <a:srgbClr val="E87C06"/>
                        </a:gs>
                      </a:gsLst>
                      <a:lin ang="54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
                          <a:srgbClr val="FF6600"/>
                        </a:buClr>
                        <a:buSzTx/>
                        <a:buFont typeface="Wingdings" pitchFamily="2" charset="2"/>
                        <a:buNone/>
                        <a:tabLst/>
                      </a:pPr>
                      <a:endParaRPr kumimoji="0" lang="en-US" sz="1200" b="0" i="0" u="none" strike="noStrike" cap="none" normalizeH="0" baseline="0" dirty="0" smtClean="0">
                        <a:ln>
                          <a:noFill/>
                        </a:ln>
                        <a:solidFill>
                          <a:schemeClr val="tx1">
                            <a:lumMod val="85000"/>
                            <a:lumOff val="15000"/>
                          </a:schemeClr>
                        </a:solidFill>
                        <a:effectLst/>
                        <a:latin typeface="Arial" charset="0"/>
                        <a:cs typeface="Arial" charset="0"/>
                      </a:endParaRPr>
                    </a:p>
                  </a:txBody>
                  <a:tcPr anchor="ctr" horzOverflow="overflow">
                    <a:gradFill flip="none" rotWithShape="1">
                      <a:gsLst>
                        <a:gs pos="0">
                          <a:srgbClr val="FF9929"/>
                        </a:gs>
                        <a:gs pos="50000">
                          <a:srgbClr val="E87C06"/>
                        </a:gs>
                      </a:gsLst>
                      <a:lin ang="5400000" scaled="1"/>
                      <a:tileRect/>
                    </a:gradFill>
                  </a:tcPr>
                </a:tc>
              </a:tr>
            </a:tbl>
          </a:graphicData>
        </a:graphic>
      </p:graphicFrame>
      <p:sp>
        <p:nvSpPr>
          <p:cNvPr id="20533" name="Rectangle 122"/>
          <p:cNvSpPr>
            <a:spLocks noChangeArrowheads="1"/>
          </p:cNvSpPr>
          <p:nvPr/>
        </p:nvSpPr>
        <p:spPr bwMode="auto">
          <a:xfrm>
            <a:off x="7277153" y="5737225"/>
            <a:ext cx="1382110" cy="215444"/>
          </a:xfrm>
          <a:prstGeom prst="rect">
            <a:avLst/>
          </a:prstGeom>
          <a:noFill/>
          <a:ln w="9525">
            <a:noFill/>
            <a:miter lim="800000"/>
            <a:headEnd/>
            <a:tailEnd/>
          </a:ln>
        </p:spPr>
        <p:txBody>
          <a:bodyPr wrap="none">
            <a:spAutoFit/>
          </a:bodyPr>
          <a:lstStyle/>
          <a:p>
            <a:r>
              <a:rPr lang="en-GB" sz="800" smtClean="0">
                <a:solidFill>
                  <a:schemeClr val="tx1">
                    <a:lumMod val="65000"/>
                    <a:lumOff val="35000"/>
                  </a:schemeClr>
                </a:solidFill>
              </a:rPr>
              <a:t>*Pricing based #IPs/Users</a:t>
            </a:r>
            <a:endParaRPr lang="en-GB" sz="800" dirty="0">
              <a:solidFill>
                <a:schemeClr val="tx1">
                  <a:lumMod val="65000"/>
                  <a:lumOff val="35000"/>
                </a:schemeClr>
              </a:solidFill>
            </a:endParaRPr>
          </a:p>
        </p:txBody>
      </p:sp>
      <p:pic>
        <p:nvPicPr>
          <p:cNvPr id="2050" name="Picture 2" descr="O:\Astaro PPT Template + Images\Presentation Images\110.png"/>
          <p:cNvPicPr>
            <a:picLocks noChangeAspect="1" noChangeArrowheads="1"/>
          </p:cNvPicPr>
          <p:nvPr/>
        </p:nvPicPr>
        <p:blipFill>
          <a:blip r:embed="rId3" cstate="print"/>
          <a:srcRect/>
          <a:stretch>
            <a:fillRect/>
          </a:stretch>
        </p:blipFill>
        <p:spPr bwMode="auto">
          <a:xfrm>
            <a:off x="2205038" y="1990725"/>
            <a:ext cx="638175" cy="266700"/>
          </a:xfrm>
          <a:prstGeom prst="rect">
            <a:avLst/>
          </a:prstGeom>
          <a:noFill/>
        </p:spPr>
      </p:pic>
      <p:pic>
        <p:nvPicPr>
          <p:cNvPr id="2051" name="Picture 3" descr="O:\Astaro PPT Template + Images\Presentation Images\220.png"/>
          <p:cNvPicPr>
            <a:picLocks noChangeAspect="1" noChangeArrowheads="1"/>
          </p:cNvPicPr>
          <p:nvPr/>
        </p:nvPicPr>
        <p:blipFill>
          <a:blip r:embed="rId4" cstate="print"/>
          <a:srcRect/>
          <a:stretch>
            <a:fillRect/>
          </a:stretch>
        </p:blipFill>
        <p:spPr bwMode="auto">
          <a:xfrm>
            <a:off x="3148013" y="1962150"/>
            <a:ext cx="1038225" cy="323850"/>
          </a:xfrm>
          <a:prstGeom prst="rect">
            <a:avLst/>
          </a:prstGeom>
          <a:noFill/>
        </p:spPr>
      </p:pic>
      <p:pic>
        <p:nvPicPr>
          <p:cNvPr id="2052" name="Picture 4" descr="O:\Astaro PPT Template + Images\Presentation Images\320.png"/>
          <p:cNvPicPr>
            <a:picLocks noChangeAspect="1" noChangeArrowheads="1"/>
          </p:cNvPicPr>
          <p:nvPr/>
        </p:nvPicPr>
        <p:blipFill>
          <a:blip r:embed="rId5" cstate="print"/>
          <a:srcRect/>
          <a:stretch>
            <a:fillRect/>
          </a:stretch>
        </p:blipFill>
        <p:spPr bwMode="auto">
          <a:xfrm>
            <a:off x="4281488" y="1962150"/>
            <a:ext cx="1038225" cy="323850"/>
          </a:xfrm>
          <a:prstGeom prst="rect">
            <a:avLst/>
          </a:prstGeom>
          <a:noFill/>
        </p:spPr>
      </p:pic>
      <p:pic>
        <p:nvPicPr>
          <p:cNvPr id="2053" name="Picture 5" descr="O:\Astaro PPT Template + Images\Presentation Images\425.png"/>
          <p:cNvPicPr>
            <a:picLocks noChangeAspect="1" noChangeArrowheads="1"/>
          </p:cNvPicPr>
          <p:nvPr/>
        </p:nvPicPr>
        <p:blipFill>
          <a:blip r:embed="rId6" cstate="print"/>
          <a:srcRect/>
          <a:stretch>
            <a:fillRect/>
          </a:stretch>
        </p:blipFill>
        <p:spPr bwMode="auto">
          <a:xfrm>
            <a:off x="5481638" y="1971675"/>
            <a:ext cx="1019175" cy="323850"/>
          </a:xfrm>
          <a:prstGeom prst="rect">
            <a:avLst/>
          </a:prstGeom>
          <a:noFill/>
        </p:spPr>
      </p:pic>
      <p:pic>
        <p:nvPicPr>
          <p:cNvPr id="2054" name="Picture 6" descr="O:\Astaro PPT Template + Images\Presentation Images\525.png"/>
          <p:cNvPicPr>
            <a:picLocks noChangeAspect="1" noChangeArrowheads="1"/>
          </p:cNvPicPr>
          <p:nvPr/>
        </p:nvPicPr>
        <p:blipFill>
          <a:blip r:embed="rId7" cstate="print"/>
          <a:srcRect/>
          <a:stretch>
            <a:fillRect/>
          </a:stretch>
        </p:blipFill>
        <p:spPr bwMode="auto">
          <a:xfrm>
            <a:off x="6762750" y="1952625"/>
            <a:ext cx="933450" cy="342900"/>
          </a:xfrm>
          <a:prstGeom prst="rect">
            <a:avLst/>
          </a:prstGeom>
          <a:noFill/>
        </p:spPr>
      </p:pic>
      <p:pic>
        <p:nvPicPr>
          <p:cNvPr id="2055" name="Picture 7" descr="O:\Astaro PPT Template + Images\Presentation Images\625.png"/>
          <p:cNvPicPr>
            <a:picLocks noChangeAspect="1" noChangeArrowheads="1"/>
          </p:cNvPicPr>
          <p:nvPr/>
        </p:nvPicPr>
        <p:blipFill>
          <a:blip r:embed="rId7" cstate="print"/>
          <a:srcRect/>
          <a:stretch>
            <a:fillRect/>
          </a:stretch>
        </p:blipFill>
        <p:spPr bwMode="auto">
          <a:xfrm>
            <a:off x="7839075" y="1981200"/>
            <a:ext cx="933450" cy="3429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Stateful</a:t>
            </a:r>
            <a:r>
              <a:rPr lang="cs-CZ" dirty="0" smtClean="0"/>
              <a:t> firewall, Proxy server a </a:t>
            </a:r>
            <a:r>
              <a:rPr lang="cs-CZ" dirty="0" err="1" smtClean="0"/>
              <a:t>Next</a:t>
            </a:r>
            <a:r>
              <a:rPr lang="cs-CZ" dirty="0" smtClean="0"/>
              <a:t> </a:t>
            </a:r>
            <a:r>
              <a:rPr lang="cs-CZ" dirty="0" err="1" smtClean="0"/>
              <a:t>Generation</a:t>
            </a:r>
            <a:r>
              <a:rPr lang="cs-CZ" dirty="0" smtClean="0"/>
              <a:t> Firewall</a:t>
            </a:r>
            <a:endParaRPr lang="cs-CZ" dirty="0"/>
          </a:p>
        </p:txBody>
      </p:sp>
      <p:sp>
        <p:nvSpPr>
          <p:cNvPr id="4" name="Zástupný symbol pro číslo snímku 3"/>
          <p:cNvSpPr>
            <a:spLocks noGrp="1"/>
          </p:cNvSpPr>
          <p:nvPr>
            <p:ph type="sldNum" sz="quarter" idx="12"/>
          </p:nvPr>
        </p:nvSpPr>
        <p:spPr/>
        <p:txBody>
          <a:bodyPr/>
          <a:lstStyle/>
          <a:p>
            <a:fld id="{76D8E909-938B-47AE-BA6E-C31282E5C101}" type="slidenum">
              <a:rPr lang="de-DE" smtClean="0"/>
              <a:pPr/>
              <a:t>12</a:t>
            </a:fld>
            <a:endParaRPr lang="de-DE"/>
          </a:p>
        </p:txBody>
      </p:sp>
      <p:sp>
        <p:nvSpPr>
          <p:cNvPr id="5" name="Rechteck 18"/>
          <p:cNvSpPr/>
          <p:nvPr/>
        </p:nvSpPr>
        <p:spPr>
          <a:xfrm>
            <a:off x="289722" y="1538287"/>
            <a:ext cx="3205953" cy="463371"/>
          </a:xfrm>
          <a:prstGeom prst="rect">
            <a:avLst/>
          </a:prstGeom>
          <a:gradFill>
            <a:gsLst>
              <a:gs pos="0">
                <a:srgbClr val="FF9929"/>
              </a:gs>
              <a:gs pos="76000">
                <a:srgbClr val="E87C06"/>
              </a:gs>
            </a:gsLst>
            <a:lin ang="5400000" scaled="0"/>
          </a:gradFill>
          <a:ln w="19050">
            <a:noFill/>
          </a:ln>
          <a:effectLst>
            <a:outerShdw blurRad="50800" dist="38100" dir="2700000" algn="tl" rotWithShape="0">
              <a:prstClr val="black">
                <a:alpha val="40000"/>
              </a:prstClr>
            </a:outerShdw>
          </a:effectLst>
        </p:spPr>
        <p:txBody>
          <a:bodyPr vert="horz" lIns="144000" tIns="144000" rIns="144000" bIns="144000" rtlCol="0" anchor="ctr" anchorCtr="1">
            <a:noAutofit/>
          </a:bodyPr>
          <a:lstStyle/>
          <a:p>
            <a:pPr>
              <a:buClr>
                <a:schemeClr val="tx1"/>
              </a:buClr>
              <a:buNone/>
            </a:pPr>
            <a:r>
              <a:rPr lang="cs-CZ" b="1" dirty="0" err="1" smtClean="0"/>
              <a:t>Stateful</a:t>
            </a:r>
            <a:r>
              <a:rPr lang="cs-CZ" b="1" dirty="0" smtClean="0"/>
              <a:t> firewall</a:t>
            </a:r>
            <a:endParaRPr lang="en-US" b="1" dirty="0" smtClean="0"/>
          </a:p>
        </p:txBody>
      </p:sp>
      <p:sp>
        <p:nvSpPr>
          <p:cNvPr id="6" name="TextBox 1"/>
          <p:cNvSpPr txBox="1"/>
          <p:nvPr/>
        </p:nvSpPr>
        <p:spPr>
          <a:xfrm>
            <a:off x="4229100" y="1108254"/>
            <a:ext cx="4543425" cy="1323439"/>
          </a:xfrm>
          <a:prstGeom prst="rect">
            <a:avLst/>
          </a:prstGeom>
          <a:noFill/>
        </p:spPr>
        <p:txBody>
          <a:bodyPr wrap="square" rtlCol="0">
            <a:spAutoFit/>
          </a:bodyPr>
          <a:lstStyle/>
          <a:p>
            <a:pPr marL="171450" indent="-171450">
              <a:lnSpc>
                <a:spcPct val="100000"/>
              </a:lnSpc>
              <a:spcBef>
                <a:spcPts val="0"/>
              </a:spcBef>
              <a:buFont typeface="Arial"/>
              <a:buChar char="•"/>
            </a:pPr>
            <a:r>
              <a:rPr lang="cs-CZ" sz="1600" dirty="0" err="1" smtClean="0"/>
              <a:t>Stateful</a:t>
            </a:r>
            <a:r>
              <a:rPr lang="cs-CZ" sz="1600" dirty="0" smtClean="0"/>
              <a:t> </a:t>
            </a:r>
            <a:r>
              <a:rPr lang="cs-CZ" sz="1600" dirty="0" err="1"/>
              <a:t>packet</a:t>
            </a:r>
            <a:r>
              <a:rPr lang="cs-CZ" sz="1600" dirty="0"/>
              <a:t> </a:t>
            </a:r>
            <a:r>
              <a:rPr lang="cs-CZ" sz="1600" dirty="0" err="1" smtClean="0"/>
              <a:t>inspection</a:t>
            </a:r>
            <a:r>
              <a:rPr lang="cs-CZ" sz="1600" dirty="0" smtClean="0"/>
              <a:t> (SPI)</a:t>
            </a:r>
          </a:p>
          <a:p>
            <a:pPr marL="171450" indent="-171450">
              <a:lnSpc>
                <a:spcPct val="100000"/>
              </a:lnSpc>
              <a:spcBef>
                <a:spcPts val="0"/>
              </a:spcBef>
              <a:buFont typeface="Arial"/>
              <a:buChar char="•"/>
            </a:pPr>
            <a:r>
              <a:rPr lang="cs-CZ" sz="1600" dirty="0" smtClean="0"/>
              <a:t>VPN </a:t>
            </a:r>
            <a:r>
              <a:rPr lang="cs-CZ" sz="1600" dirty="0" err="1" smtClean="0"/>
              <a:t>Gateway</a:t>
            </a:r>
            <a:r>
              <a:rPr lang="cs-CZ" sz="1600" dirty="0" smtClean="0"/>
              <a:t> a VPN </a:t>
            </a:r>
            <a:r>
              <a:rPr lang="en-US" sz="1600" dirty="0" smtClean="0"/>
              <a:t>Remote Access</a:t>
            </a:r>
          </a:p>
          <a:p>
            <a:pPr marL="171450" indent="-171450">
              <a:lnSpc>
                <a:spcPct val="100000"/>
              </a:lnSpc>
              <a:spcBef>
                <a:spcPts val="0"/>
              </a:spcBef>
              <a:buFont typeface="Arial"/>
              <a:buChar char="•"/>
            </a:pPr>
            <a:r>
              <a:rPr lang="cs-CZ" sz="1600" dirty="0" smtClean="0"/>
              <a:t>Routing a </a:t>
            </a:r>
            <a:r>
              <a:rPr lang="en-US" sz="1600" dirty="0" smtClean="0"/>
              <a:t>Switching</a:t>
            </a:r>
            <a:endParaRPr lang="en-US" sz="1600" dirty="0"/>
          </a:p>
          <a:p>
            <a:pPr marL="171450" indent="-171450">
              <a:lnSpc>
                <a:spcPct val="100000"/>
              </a:lnSpc>
              <a:spcBef>
                <a:spcPts val="0"/>
              </a:spcBef>
              <a:buFont typeface="Arial"/>
              <a:buChar char="•"/>
            </a:pPr>
            <a:r>
              <a:rPr lang="en-US" sz="1600" dirty="0" smtClean="0"/>
              <a:t>NAT</a:t>
            </a:r>
            <a:endParaRPr lang="cs-CZ" sz="1600" dirty="0" smtClean="0"/>
          </a:p>
          <a:p>
            <a:pPr marL="171450" indent="-171450">
              <a:lnSpc>
                <a:spcPct val="100000"/>
              </a:lnSpc>
              <a:spcBef>
                <a:spcPts val="0"/>
              </a:spcBef>
              <a:buFont typeface="Arial"/>
              <a:buChar char="•"/>
            </a:pPr>
            <a:r>
              <a:rPr lang="cs-CZ" sz="1600" dirty="0" smtClean="0"/>
              <a:t>IDS/IPS</a:t>
            </a:r>
            <a:endParaRPr lang="en-US" sz="1200" dirty="0"/>
          </a:p>
        </p:txBody>
      </p:sp>
      <p:sp>
        <p:nvSpPr>
          <p:cNvPr id="10" name="Rechteck 18"/>
          <p:cNvSpPr/>
          <p:nvPr/>
        </p:nvSpPr>
        <p:spPr>
          <a:xfrm>
            <a:off x="289722" y="3085633"/>
            <a:ext cx="3205953" cy="463371"/>
          </a:xfrm>
          <a:prstGeom prst="rect">
            <a:avLst/>
          </a:prstGeom>
          <a:gradFill>
            <a:gsLst>
              <a:gs pos="0">
                <a:srgbClr val="FF9929"/>
              </a:gs>
              <a:gs pos="76000">
                <a:srgbClr val="E87C06"/>
              </a:gs>
            </a:gsLst>
            <a:lin ang="5400000" scaled="0"/>
          </a:gradFill>
          <a:ln w="19050">
            <a:noFill/>
          </a:ln>
          <a:effectLst>
            <a:outerShdw blurRad="50800" dist="38100" dir="2700000" algn="tl" rotWithShape="0">
              <a:prstClr val="black">
                <a:alpha val="40000"/>
              </a:prstClr>
            </a:outerShdw>
          </a:effectLst>
        </p:spPr>
        <p:txBody>
          <a:bodyPr vert="horz" lIns="144000" tIns="144000" rIns="144000" bIns="144000" rtlCol="0" anchor="ctr" anchorCtr="1">
            <a:noAutofit/>
          </a:bodyPr>
          <a:lstStyle/>
          <a:p>
            <a:pPr>
              <a:buClr>
                <a:schemeClr val="tx1"/>
              </a:buClr>
              <a:buNone/>
            </a:pPr>
            <a:r>
              <a:rPr lang="cs-CZ" b="1" dirty="0" smtClean="0"/>
              <a:t>Proxy server</a:t>
            </a:r>
            <a:endParaRPr lang="en-US" b="1" dirty="0" smtClean="0"/>
          </a:p>
        </p:txBody>
      </p:sp>
      <p:sp>
        <p:nvSpPr>
          <p:cNvPr id="12" name="TextBox 1"/>
          <p:cNvSpPr txBox="1"/>
          <p:nvPr/>
        </p:nvSpPr>
        <p:spPr>
          <a:xfrm>
            <a:off x="4229101" y="2655598"/>
            <a:ext cx="4791075" cy="1323439"/>
          </a:xfrm>
          <a:prstGeom prst="rect">
            <a:avLst/>
          </a:prstGeom>
          <a:noFill/>
        </p:spPr>
        <p:txBody>
          <a:bodyPr wrap="square" rtlCol="0">
            <a:spAutoFit/>
          </a:bodyPr>
          <a:lstStyle/>
          <a:p>
            <a:pPr marL="171450" indent="-171450">
              <a:lnSpc>
                <a:spcPct val="100000"/>
              </a:lnSpc>
              <a:spcBef>
                <a:spcPts val="0"/>
              </a:spcBef>
              <a:buFont typeface="Arial"/>
              <a:buChar char="•"/>
            </a:pPr>
            <a:r>
              <a:rPr lang="cs-CZ" sz="1600" dirty="0" smtClean="0"/>
              <a:t>Content-filtering web proxy pro HTTP/HTTPS Caching</a:t>
            </a:r>
          </a:p>
          <a:p>
            <a:pPr marL="171450" indent="-171450">
              <a:lnSpc>
                <a:spcPct val="100000"/>
              </a:lnSpc>
              <a:spcBef>
                <a:spcPts val="0"/>
              </a:spcBef>
              <a:buFont typeface="Arial"/>
              <a:buChar char="•"/>
            </a:pPr>
            <a:r>
              <a:rPr lang="cs-CZ" sz="1600" dirty="0" smtClean="0"/>
              <a:t>Aplikační proxy: DNS, SMTP, POP3, IMAP, FTP </a:t>
            </a:r>
            <a:endParaRPr lang="en-US" sz="1600" dirty="0" smtClean="0"/>
          </a:p>
          <a:p>
            <a:pPr marL="171450" indent="-171450">
              <a:lnSpc>
                <a:spcPct val="100000"/>
              </a:lnSpc>
              <a:spcBef>
                <a:spcPts val="0"/>
              </a:spcBef>
              <a:buFont typeface="Arial"/>
              <a:buChar char="•"/>
            </a:pPr>
            <a:r>
              <a:rPr lang="cs-CZ" sz="1600" dirty="0" smtClean="0"/>
              <a:t>Řízení / blokování P2P a IM</a:t>
            </a:r>
            <a:endParaRPr lang="en-US" sz="1600" dirty="0"/>
          </a:p>
        </p:txBody>
      </p:sp>
      <p:sp>
        <p:nvSpPr>
          <p:cNvPr id="13" name="Rechteck 18"/>
          <p:cNvSpPr/>
          <p:nvPr/>
        </p:nvSpPr>
        <p:spPr>
          <a:xfrm>
            <a:off x="289722" y="4756308"/>
            <a:ext cx="3205953" cy="463371"/>
          </a:xfrm>
          <a:prstGeom prst="rect">
            <a:avLst/>
          </a:prstGeom>
          <a:gradFill>
            <a:gsLst>
              <a:gs pos="0">
                <a:srgbClr val="FF9929"/>
              </a:gs>
              <a:gs pos="76000">
                <a:srgbClr val="E87C06"/>
              </a:gs>
            </a:gsLst>
            <a:lin ang="5400000" scaled="0"/>
          </a:gradFill>
          <a:ln w="19050">
            <a:noFill/>
          </a:ln>
          <a:effectLst>
            <a:outerShdw blurRad="50800" dist="38100" dir="2700000" algn="tl" rotWithShape="0">
              <a:prstClr val="black">
                <a:alpha val="40000"/>
              </a:prstClr>
            </a:outerShdw>
          </a:effectLst>
        </p:spPr>
        <p:txBody>
          <a:bodyPr vert="horz" lIns="144000" tIns="144000" rIns="144000" bIns="144000" rtlCol="0" anchor="ctr" anchorCtr="1">
            <a:noAutofit/>
          </a:bodyPr>
          <a:lstStyle/>
          <a:p>
            <a:pPr>
              <a:buClr>
                <a:schemeClr val="tx1"/>
              </a:buClr>
              <a:buNone/>
            </a:pPr>
            <a:r>
              <a:rPr lang="cs-CZ" b="1" dirty="0" err="1" smtClean="0"/>
              <a:t>Next</a:t>
            </a:r>
            <a:r>
              <a:rPr lang="cs-CZ" b="1" dirty="0" smtClean="0"/>
              <a:t> </a:t>
            </a:r>
            <a:r>
              <a:rPr lang="cs-CZ" b="1" dirty="0" err="1" smtClean="0"/>
              <a:t>Generation</a:t>
            </a:r>
            <a:r>
              <a:rPr lang="cs-CZ" b="1" dirty="0" smtClean="0"/>
              <a:t> Firewall</a:t>
            </a:r>
            <a:endParaRPr lang="en-US" b="1" dirty="0" smtClean="0"/>
          </a:p>
        </p:txBody>
      </p:sp>
      <p:sp>
        <p:nvSpPr>
          <p:cNvPr id="15" name="TextBox 1"/>
          <p:cNvSpPr txBox="1"/>
          <p:nvPr/>
        </p:nvSpPr>
        <p:spPr>
          <a:xfrm>
            <a:off x="4229101" y="4326273"/>
            <a:ext cx="4686299" cy="1323439"/>
          </a:xfrm>
          <a:prstGeom prst="rect">
            <a:avLst/>
          </a:prstGeom>
          <a:noFill/>
        </p:spPr>
        <p:txBody>
          <a:bodyPr wrap="square" rtlCol="0">
            <a:spAutoFit/>
          </a:bodyPr>
          <a:lstStyle/>
          <a:p>
            <a:pPr marL="171450" indent="-171450">
              <a:buFont typeface="Arial"/>
              <a:buChar char="•"/>
            </a:pPr>
            <a:r>
              <a:rPr lang="cs-CZ" sz="1600" dirty="0" smtClean="0"/>
              <a:t>Detekce aplikací</a:t>
            </a:r>
          </a:p>
          <a:p>
            <a:pPr marL="171450" indent="-171450">
              <a:buFont typeface="Arial"/>
              <a:buChar char="•"/>
            </a:pPr>
            <a:r>
              <a:rPr lang="en-US" sz="1600" dirty="0"/>
              <a:t>Allow/block </a:t>
            </a:r>
            <a:r>
              <a:rPr lang="cs-CZ" sz="1600" dirty="0" smtClean="0"/>
              <a:t>aplikací dle uživatelů</a:t>
            </a:r>
            <a:endParaRPr lang="en-US" sz="1600" dirty="0"/>
          </a:p>
          <a:p>
            <a:pPr marL="171450" indent="-171450">
              <a:lnSpc>
                <a:spcPct val="100000"/>
              </a:lnSpc>
              <a:spcBef>
                <a:spcPts val="0"/>
              </a:spcBef>
              <a:buFont typeface="Arial"/>
              <a:buChar char="•"/>
            </a:pPr>
            <a:r>
              <a:rPr lang="en-US" sz="1600" dirty="0" smtClean="0"/>
              <a:t>Allow/block </a:t>
            </a:r>
            <a:r>
              <a:rPr lang="cs-CZ" sz="1600" dirty="0" smtClean="0"/>
              <a:t>aplikací a jejich subfunkcí</a:t>
            </a:r>
            <a:endParaRPr lang="en-US" sz="1600" dirty="0"/>
          </a:p>
          <a:p>
            <a:pPr marL="171450" indent="-171450">
              <a:lnSpc>
                <a:spcPct val="100000"/>
              </a:lnSpc>
              <a:spcBef>
                <a:spcPts val="0"/>
              </a:spcBef>
              <a:buFont typeface="Arial"/>
              <a:buChar char="•"/>
            </a:pPr>
            <a:r>
              <a:rPr lang="en-US" sz="1600" dirty="0" smtClean="0"/>
              <a:t>Allow/block </a:t>
            </a:r>
            <a:r>
              <a:rPr lang="cs-CZ" sz="1600" dirty="0" smtClean="0"/>
              <a:t>aplikací dle typu</a:t>
            </a:r>
            <a:r>
              <a:rPr lang="en-US" sz="1600" dirty="0" smtClean="0"/>
              <a:t>, tag</a:t>
            </a:r>
            <a:r>
              <a:rPr lang="cs-CZ" sz="1600" dirty="0" smtClean="0"/>
              <a:t>u</a:t>
            </a:r>
            <a:r>
              <a:rPr lang="en-US" sz="1600" dirty="0" smtClean="0"/>
              <a:t>, </a:t>
            </a:r>
            <a:r>
              <a:rPr lang="cs-CZ" sz="1600" dirty="0" smtClean="0"/>
              <a:t>risk  ratingu a kategorie</a:t>
            </a:r>
            <a:endParaRPr lang="en-US" sz="1600" dirty="0"/>
          </a:p>
        </p:txBody>
      </p:sp>
    </p:spTree>
    <p:extLst>
      <p:ext uri="{BB962C8B-B14F-4D97-AF65-F5344CB8AC3E}">
        <p14:creationId xmlns:p14="http://schemas.microsoft.com/office/powerpoint/2010/main" xmlns="" val="4244472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2" grpId="0"/>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39552" y="1267991"/>
            <a:ext cx="7920880" cy="3744416"/>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txBody>
          <a:bodyPr rtlCol="0" anchor="ctr"/>
          <a:lstStyle/>
          <a:p>
            <a:pPr algn="ctr"/>
            <a:endParaRPr lang="de-DE"/>
          </a:p>
        </p:txBody>
      </p:sp>
      <p:sp>
        <p:nvSpPr>
          <p:cNvPr id="2" name="Titel 1"/>
          <p:cNvSpPr>
            <a:spLocks noGrp="1"/>
          </p:cNvSpPr>
          <p:nvPr>
            <p:ph type="title"/>
          </p:nvPr>
        </p:nvSpPr>
        <p:spPr>
          <a:xfrm>
            <a:off x="539552" y="482227"/>
            <a:ext cx="8147249" cy="375023"/>
          </a:xfrm>
        </p:spPr>
        <p:txBody>
          <a:bodyPr>
            <a:normAutofit/>
          </a:bodyPr>
          <a:lstStyle/>
          <a:p>
            <a:r>
              <a:rPr lang="cs-CZ" dirty="0" smtClean="0"/>
              <a:t>Jak dnes řídíte webové aplikace?</a:t>
            </a:r>
            <a:endParaRPr lang="en-US" dirty="0"/>
          </a:p>
        </p:txBody>
      </p:sp>
      <p:sp>
        <p:nvSpPr>
          <p:cNvPr id="3" name="Inhaltsplatzhalter 2"/>
          <p:cNvSpPr>
            <a:spLocks noGrp="1"/>
          </p:cNvSpPr>
          <p:nvPr>
            <p:ph idx="1"/>
          </p:nvPr>
        </p:nvSpPr>
        <p:spPr>
          <a:xfrm>
            <a:off x="2355857" y="5263530"/>
            <a:ext cx="4457700" cy="560040"/>
          </a:xfrm>
        </p:spPr>
        <p:txBody>
          <a:bodyPr/>
          <a:lstStyle/>
          <a:p>
            <a:pPr>
              <a:buClr>
                <a:schemeClr val="tx1"/>
              </a:buClr>
              <a:buNone/>
            </a:pPr>
            <a:r>
              <a:rPr lang="cs-CZ" sz="2400" b="1" dirty="0" smtClean="0"/>
              <a:t>V </a:t>
            </a:r>
            <a:r>
              <a:rPr lang="cs-CZ" sz="2400" b="1" dirty="0" smtClean="0">
                <a:solidFill>
                  <a:srgbClr val="EE7F00"/>
                </a:solidFill>
              </a:rPr>
              <a:t>betonu </a:t>
            </a:r>
            <a:r>
              <a:rPr lang="cs-CZ" sz="2400" b="1" dirty="0" smtClean="0"/>
              <a:t>ten problém není!</a:t>
            </a:r>
            <a:endParaRPr lang="en-US" sz="2400" dirty="0" smtClean="0"/>
          </a:p>
          <a:p>
            <a:pPr>
              <a:buClr>
                <a:schemeClr val="tx1"/>
              </a:buClr>
            </a:pPr>
            <a:endParaRPr lang="en-US" sz="2800" dirty="0" smtClean="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t="11699" b="24026"/>
          <a:stretch/>
        </p:blipFill>
        <p:spPr>
          <a:xfrm>
            <a:off x="1891010" y="1648145"/>
            <a:ext cx="5158794" cy="2486868"/>
          </a:xfrm>
          <a:prstGeom prst="rect">
            <a:avLst/>
          </a:prstGeom>
          <a:ln>
            <a:noFill/>
          </a:ln>
          <a:effectLst>
            <a:outerShdw blurRad="152400" dist="38100" dir="2700000" algn="tl" rotWithShape="0">
              <a:prstClr val="black">
                <a:alpha val="40000"/>
              </a:prstClr>
            </a:outerShdw>
          </a:effectLst>
        </p:spPr>
      </p:pic>
      <p:sp>
        <p:nvSpPr>
          <p:cNvPr id="4" name="TextovéPole 3"/>
          <p:cNvSpPr txBox="1"/>
          <p:nvPr/>
        </p:nvSpPr>
        <p:spPr>
          <a:xfrm>
            <a:off x="857250" y="2249624"/>
            <a:ext cx="828675" cy="1569660"/>
          </a:xfrm>
          <a:prstGeom prst="rect">
            <a:avLst/>
          </a:prstGeom>
          <a:noFill/>
        </p:spPr>
        <p:txBody>
          <a:bodyPr wrap="square" rtlCol="0">
            <a:spAutoFit/>
          </a:bodyPr>
          <a:lstStyle/>
          <a:p>
            <a:r>
              <a:rPr lang="cs-CZ" sz="9600" b="1" dirty="0" smtClean="0"/>
              <a:t>?</a:t>
            </a:r>
            <a:endParaRPr lang="cs-CZ" sz="9600" b="1" dirty="0"/>
          </a:p>
        </p:txBody>
      </p:sp>
      <p:sp>
        <p:nvSpPr>
          <p:cNvPr id="9" name="TextovéPole 8"/>
          <p:cNvSpPr txBox="1"/>
          <p:nvPr/>
        </p:nvSpPr>
        <p:spPr>
          <a:xfrm>
            <a:off x="7353300" y="2355369"/>
            <a:ext cx="828675" cy="1569660"/>
          </a:xfrm>
          <a:prstGeom prst="rect">
            <a:avLst/>
          </a:prstGeom>
          <a:noFill/>
        </p:spPr>
        <p:txBody>
          <a:bodyPr wrap="square" rtlCol="0">
            <a:spAutoFit/>
          </a:bodyPr>
          <a:lstStyle/>
          <a:p>
            <a:r>
              <a:rPr lang="cs-CZ" sz="9600" b="1" dirty="0" smtClean="0"/>
              <a:t>?</a:t>
            </a:r>
            <a:endParaRPr lang="cs-CZ" sz="9600" b="1" dirty="0"/>
          </a:p>
        </p:txBody>
      </p:sp>
      <p:pic>
        <p:nvPicPr>
          <p:cNvPr id="8" name="Picture 12"/>
          <p:cNvPicPr>
            <a:picLocks noChangeAspect="1"/>
          </p:cNvPicPr>
          <p:nvPr/>
        </p:nvPicPr>
        <p:blipFill rotWithShape="1">
          <a:blip r:embed="rId4" cstate="print">
            <a:extLst>
              <a:ext uri="{28A0092B-C50C-407E-A947-70E740481C1C}">
                <a14:useLocalDpi xmlns:a14="http://schemas.microsoft.com/office/drawing/2010/main" xmlns="" val="0"/>
              </a:ext>
            </a:extLst>
          </a:blip>
          <a:srcRect l="9990" r="10755" b="4659"/>
          <a:stretch/>
        </p:blipFill>
        <p:spPr>
          <a:xfrm>
            <a:off x="792425" y="1622023"/>
            <a:ext cx="893500" cy="2513663"/>
          </a:xfrm>
          <a:prstGeom prst="rect">
            <a:avLst/>
          </a:prstGeom>
          <a:effectLst>
            <a:reflection blurRad="6350" stA="52000" endA="300" endPos="35000" dir="5400000" sy="-100000" algn="bl" rotWithShape="0"/>
          </a:effectLst>
        </p:spPr>
      </p:pic>
      <p:pic>
        <p:nvPicPr>
          <p:cNvPr id="10" name="Picture 11"/>
          <p:cNvPicPr>
            <a:picLocks noChangeAspect="1"/>
          </p:cNvPicPr>
          <p:nvPr/>
        </p:nvPicPr>
        <p:blipFill rotWithShape="1">
          <a:blip r:embed="rId5" cstate="print">
            <a:extLst>
              <a:ext uri="{28A0092B-C50C-407E-A947-70E740481C1C}">
                <a14:useLocalDpi xmlns:a14="http://schemas.microsoft.com/office/drawing/2010/main" xmlns="" val="0"/>
              </a:ext>
            </a:extLst>
          </a:blip>
          <a:srcRect l="23681" t="8572" r="22365" b="7401"/>
          <a:stretch/>
        </p:blipFill>
        <p:spPr>
          <a:xfrm>
            <a:off x="7353300" y="1887275"/>
            <a:ext cx="957511" cy="2234192"/>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xmlns="" val="24182682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cs-CZ" dirty="0"/>
              <a:t>V</a:t>
            </a:r>
            <a:r>
              <a:rPr lang="cs-CZ" dirty="0" smtClean="0"/>
              <a:t>aši uživatelé používají nevhodné aplikace!?</a:t>
            </a:r>
            <a:endParaRPr lang="en-US" dirty="0"/>
          </a:p>
        </p:txBody>
      </p:sp>
      <p:sp>
        <p:nvSpPr>
          <p:cNvPr id="9" name="Inhaltsplatzhalter 2"/>
          <p:cNvSpPr txBox="1">
            <a:spLocks/>
          </p:cNvSpPr>
          <p:nvPr/>
        </p:nvSpPr>
        <p:spPr>
          <a:xfrm>
            <a:off x="219475" y="1148638"/>
            <a:ext cx="4407116" cy="1129932"/>
          </a:xfrm>
          <a:prstGeom prst="rect">
            <a:avLst/>
          </a:prstGeom>
        </p:spPr>
        <p:txBody>
          <a:bodyPr/>
          <a:lstStyle>
            <a:lvl1pPr marL="201613" indent="-201613"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1pPr>
            <a:lvl2pPr marL="538163" indent="-296863"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2pPr>
            <a:lvl3pPr marL="806450" indent="-26828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None/>
            </a:pPr>
            <a:endParaRPr lang="en-US" sz="2000" b="1" dirty="0" smtClean="0"/>
          </a:p>
        </p:txBody>
      </p:sp>
      <p:sp>
        <p:nvSpPr>
          <p:cNvPr id="19" name="Rechteck 18"/>
          <p:cNvSpPr/>
          <p:nvPr/>
        </p:nvSpPr>
        <p:spPr>
          <a:xfrm>
            <a:off x="5154489" y="1082625"/>
            <a:ext cx="3744416" cy="720080"/>
          </a:xfrm>
          <a:prstGeom prst="rect">
            <a:avLst/>
          </a:prstGeom>
          <a:gradFill>
            <a:gsLst>
              <a:gs pos="0">
                <a:srgbClr val="FF9929"/>
              </a:gs>
              <a:gs pos="76000">
                <a:srgbClr val="E87C06"/>
              </a:gs>
            </a:gsLst>
            <a:lin ang="5400000" scaled="0"/>
          </a:gradFill>
          <a:ln w="19050">
            <a:noFill/>
          </a:ln>
          <a:effectLst>
            <a:outerShdw blurRad="50800" dist="38100" dir="2700000" algn="tl" rotWithShape="0">
              <a:prstClr val="black">
                <a:alpha val="40000"/>
              </a:prstClr>
            </a:outerShdw>
          </a:effectLst>
        </p:spPr>
        <p:txBody>
          <a:bodyPr vert="horz" lIns="144000" tIns="144000" rIns="144000" bIns="144000" rtlCol="0" anchor="ctr" anchorCtr="1">
            <a:noAutofit/>
          </a:bodyPr>
          <a:lstStyle/>
          <a:p>
            <a:pPr>
              <a:buClr>
                <a:schemeClr val="tx1"/>
              </a:buClr>
              <a:buNone/>
            </a:pPr>
            <a:r>
              <a:rPr lang="cs-CZ" sz="2000" b="1" dirty="0" smtClean="0">
                <a:solidFill>
                  <a:schemeClr val="bg1"/>
                </a:solidFill>
              </a:rPr>
              <a:t>Proč</a:t>
            </a:r>
            <a:r>
              <a:rPr lang="cs-CZ" sz="2000" b="1" dirty="0"/>
              <a:t> </a:t>
            </a:r>
            <a:r>
              <a:rPr lang="cs-CZ" sz="2000" b="1" dirty="0" smtClean="0"/>
              <a:t>je</a:t>
            </a:r>
            <a:r>
              <a:rPr lang="en-US" sz="2000" b="1" dirty="0" smtClean="0"/>
              <a:t> </a:t>
            </a:r>
            <a:r>
              <a:rPr lang="cs-CZ" sz="2000" b="1" dirty="0" smtClean="0"/>
              <a:t>Internet pomalý?</a:t>
            </a:r>
            <a:endParaRPr lang="en-US" sz="2000" b="1" dirty="0" smtClean="0"/>
          </a:p>
        </p:txBody>
      </p:sp>
      <p:sp>
        <p:nvSpPr>
          <p:cNvPr id="22" name="Rechteck 21"/>
          <p:cNvSpPr/>
          <p:nvPr/>
        </p:nvSpPr>
        <p:spPr>
          <a:xfrm>
            <a:off x="4290393" y="5110170"/>
            <a:ext cx="4608512" cy="648072"/>
          </a:xfrm>
          <a:prstGeom prst="rect">
            <a:avLst/>
          </a:prstGeom>
          <a:gradFill>
            <a:gsLst>
              <a:gs pos="0">
                <a:srgbClr val="FF9929"/>
              </a:gs>
              <a:gs pos="76000">
                <a:srgbClr val="E87C06"/>
              </a:gs>
            </a:gsLst>
            <a:lin ang="5400000" scaled="0"/>
          </a:gradFill>
          <a:ln w="19050">
            <a:noFill/>
          </a:ln>
          <a:effectLst>
            <a:outerShdw blurRad="50800" dist="38100" dir="2700000" algn="tl" rotWithShape="0">
              <a:prstClr val="black">
                <a:alpha val="40000"/>
              </a:prstClr>
            </a:outerShdw>
          </a:effectLst>
        </p:spPr>
        <p:txBody>
          <a:bodyPr vert="horz" lIns="144000" tIns="144000" rIns="144000" bIns="144000" rtlCol="0" anchor="ctr" anchorCtr="1">
            <a:noAutofit/>
          </a:bodyPr>
          <a:lstStyle/>
          <a:p>
            <a:pPr>
              <a:buClr>
                <a:schemeClr val="tx1"/>
              </a:buClr>
              <a:buNone/>
            </a:pPr>
            <a:r>
              <a:rPr lang="cs-CZ" sz="2000" b="1" dirty="0" smtClean="0">
                <a:solidFill>
                  <a:schemeClr val="bg1"/>
                </a:solidFill>
              </a:rPr>
              <a:t>Jaký</a:t>
            </a:r>
            <a:r>
              <a:rPr lang="en-US" sz="2000" b="1" dirty="0" smtClean="0">
                <a:solidFill>
                  <a:schemeClr val="accent6"/>
                </a:solidFill>
              </a:rPr>
              <a:t> </a:t>
            </a:r>
            <a:r>
              <a:rPr lang="cs-CZ" sz="2000" b="1" dirty="0" smtClean="0"/>
              <a:t>to má dopad na společnost</a:t>
            </a:r>
            <a:r>
              <a:rPr lang="en-US" sz="2000" b="1" dirty="0" smtClean="0"/>
              <a:t>?</a:t>
            </a:r>
          </a:p>
        </p:txBody>
      </p:sp>
      <p:grpSp>
        <p:nvGrpSpPr>
          <p:cNvPr id="26" name="Skupina 25"/>
          <p:cNvGrpSpPr/>
          <p:nvPr/>
        </p:nvGrpSpPr>
        <p:grpSpPr>
          <a:xfrm>
            <a:off x="476076" y="3998740"/>
            <a:ext cx="5850643" cy="1532639"/>
            <a:chOff x="328488" y="4248664"/>
            <a:chExt cx="5850643" cy="1532639"/>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47667" y="4418721"/>
              <a:ext cx="1889590" cy="3694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47667" y="5110170"/>
              <a:ext cx="2010938" cy="49889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8488" y="4370693"/>
              <a:ext cx="1337332" cy="1410610"/>
            </a:xfrm>
            <a:prstGeom prst="rect">
              <a:avLst/>
            </a:prstGeom>
          </p:spPr>
        </p:pic>
        <p:pic>
          <p:nvPicPr>
            <p:cNvPr id="20" name="Picture 4"/>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4554673" y="4248664"/>
              <a:ext cx="1624458" cy="516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Skupina 12"/>
          <p:cNvGrpSpPr/>
          <p:nvPr/>
        </p:nvGrpSpPr>
        <p:grpSpPr>
          <a:xfrm>
            <a:off x="5717001" y="2324714"/>
            <a:ext cx="2619392" cy="1297562"/>
            <a:chOff x="10471718" y="957598"/>
            <a:chExt cx="2619392" cy="1297562"/>
          </a:xfrm>
        </p:grpSpPr>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471718" y="957598"/>
              <a:ext cx="1172230" cy="74436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897625" y="1031282"/>
              <a:ext cx="1193485" cy="525133"/>
            </a:xfrm>
            <a:prstGeom prst="rect">
              <a:avLst/>
            </a:prstGeom>
          </p:spPr>
        </p:pic>
        <p:pic>
          <p:nvPicPr>
            <p:cNvPr id="21" name="Picture 3"/>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10933848" y="1732964"/>
              <a:ext cx="1927554" cy="522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7" name="Rechteck 18"/>
          <p:cNvSpPr/>
          <p:nvPr/>
        </p:nvSpPr>
        <p:spPr>
          <a:xfrm>
            <a:off x="223047" y="1108254"/>
            <a:ext cx="3744416" cy="720080"/>
          </a:xfrm>
          <a:prstGeom prst="rect">
            <a:avLst/>
          </a:prstGeom>
          <a:gradFill>
            <a:gsLst>
              <a:gs pos="0">
                <a:srgbClr val="FF9929"/>
              </a:gs>
              <a:gs pos="76000">
                <a:srgbClr val="E87C06"/>
              </a:gs>
            </a:gsLst>
            <a:lin ang="5400000" scaled="0"/>
          </a:gradFill>
          <a:ln w="19050">
            <a:noFill/>
          </a:ln>
          <a:effectLst>
            <a:outerShdw blurRad="50800" dist="38100" dir="2700000" algn="tl" rotWithShape="0">
              <a:prstClr val="black">
                <a:alpha val="40000"/>
              </a:prstClr>
            </a:outerShdw>
          </a:effectLst>
        </p:spPr>
        <p:txBody>
          <a:bodyPr vert="horz" lIns="144000" tIns="144000" rIns="144000" bIns="144000" rtlCol="0" anchor="ctr" anchorCtr="1">
            <a:noAutofit/>
          </a:bodyPr>
          <a:lstStyle/>
          <a:p>
            <a:pPr>
              <a:buClr>
                <a:schemeClr val="tx1"/>
              </a:buClr>
              <a:buNone/>
            </a:pPr>
            <a:r>
              <a:rPr lang="cs-CZ" sz="2000" b="1" dirty="0" smtClean="0">
                <a:solidFill>
                  <a:schemeClr val="bg1"/>
                </a:solidFill>
              </a:rPr>
              <a:t>Co</a:t>
            </a:r>
            <a:r>
              <a:rPr lang="cs-CZ" sz="2000" b="1" dirty="0" smtClean="0"/>
              <a:t> uživatelé dělají?</a:t>
            </a:r>
            <a:endParaRPr lang="en-US" sz="2000" b="1" dirty="0" smtClean="0"/>
          </a:p>
        </p:txBody>
      </p:sp>
      <p:grpSp>
        <p:nvGrpSpPr>
          <p:cNvPr id="4" name="Skupina 3"/>
          <p:cNvGrpSpPr/>
          <p:nvPr/>
        </p:nvGrpSpPr>
        <p:grpSpPr>
          <a:xfrm>
            <a:off x="415998" y="2054945"/>
            <a:ext cx="3402607" cy="1380807"/>
            <a:chOff x="-4063619" y="1625203"/>
            <a:chExt cx="3402607" cy="1380807"/>
          </a:xfrm>
        </p:grpSpPr>
        <p:pic>
          <p:nvPicPr>
            <p:cNvPr id="15" name="Picture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299327" y="1625203"/>
              <a:ext cx="1957939" cy="718138"/>
            </a:xfrm>
            <a:prstGeom prst="rect">
              <a:avLst/>
            </a:prstGeom>
          </p:spPr>
        </p:pic>
        <p:pic>
          <p:nvPicPr>
            <p:cNvPr id="16" name="Picture 15"/>
            <p:cNvPicPr>
              <a:picLocks noChangeAspect="1"/>
            </p:cNvPicPr>
            <p:nvPr/>
          </p:nvPicPr>
          <p:blipFill rotWithShape="1">
            <a:blip r:embed="rId11" cstate="print">
              <a:extLst>
                <a:ext uri="{28A0092B-C50C-407E-A947-70E740481C1C}">
                  <a14:useLocalDpi xmlns:a14="http://schemas.microsoft.com/office/drawing/2010/main" xmlns="" val="0"/>
                </a:ext>
              </a:extLst>
            </a:blip>
            <a:srcRect b="22209"/>
            <a:stretch/>
          </p:blipFill>
          <p:spPr>
            <a:xfrm>
              <a:off x="-2021763" y="2390333"/>
              <a:ext cx="1360751" cy="615677"/>
            </a:xfrm>
            <a:prstGeom prst="rect">
              <a:avLst/>
            </a:prstGeom>
          </p:spPr>
        </p:pic>
        <p:pic>
          <p:nvPicPr>
            <p:cNvPr id="1026" name="Picture 2" descr="E:\Astaro\bt-logo.g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063619" y="2545429"/>
              <a:ext cx="1928261" cy="43007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2885300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a:xfrm>
            <a:off x="457203" y="1099341"/>
            <a:ext cx="1666526" cy="456409"/>
          </a:xfrm>
        </p:spPr>
        <p:txBody>
          <a:bodyPr/>
          <a:lstStyle/>
          <a:p>
            <a:r>
              <a:rPr lang="cs-CZ" dirty="0" smtClean="0"/>
              <a:t>Budete</a:t>
            </a:r>
            <a:r>
              <a:rPr lang="de-DE" dirty="0" smtClean="0"/>
              <a:t>:</a:t>
            </a:r>
            <a:endParaRPr lang="de-DE" dirty="0"/>
          </a:p>
        </p:txBody>
      </p:sp>
      <p:pic>
        <p:nvPicPr>
          <p:cNvPr id="27" name="Bildplatzhalter 26" descr="auge.png"/>
          <p:cNvPicPr>
            <a:picLocks noGrp="1" noChangeAspect="1"/>
          </p:cNvPicPr>
          <p:nvPr>
            <p:ph sz="quarter" idx="14"/>
          </p:nvPr>
        </p:nvPicPr>
        <p:blipFill>
          <a:blip r:embed="rId3" cstate="print"/>
          <a:stretch>
            <a:fillRect/>
          </a:stretch>
        </p:blipFill>
        <p:spPr>
          <a:xfrm>
            <a:off x="1331640" y="1510822"/>
            <a:ext cx="2160240" cy="1292603"/>
          </a:xfrm>
        </p:spPr>
      </p:pic>
      <p:sp>
        <p:nvSpPr>
          <p:cNvPr id="2" name="Titel 1"/>
          <p:cNvSpPr>
            <a:spLocks noGrp="1"/>
          </p:cNvSpPr>
          <p:nvPr>
            <p:ph type="title"/>
          </p:nvPr>
        </p:nvSpPr>
        <p:spPr/>
        <p:txBody>
          <a:bodyPr>
            <a:normAutofit/>
          </a:bodyPr>
          <a:lstStyle/>
          <a:p>
            <a:r>
              <a:rPr lang="en-US" dirty="0" smtClean="0"/>
              <a:t>Astaro</a:t>
            </a:r>
            <a:r>
              <a:rPr lang="cs-CZ" dirty="0" smtClean="0"/>
              <a:t> pro vás má řešení!</a:t>
            </a:r>
            <a:endParaRPr lang="en-US" dirty="0"/>
          </a:p>
        </p:txBody>
      </p:sp>
      <p:sp>
        <p:nvSpPr>
          <p:cNvPr id="22" name="Textplatzhalter 21"/>
          <p:cNvSpPr>
            <a:spLocks noGrp="1"/>
          </p:cNvSpPr>
          <p:nvPr>
            <p:ph type="body" sz="quarter" idx="4294967295"/>
          </p:nvPr>
        </p:nvSpPr>
        <p:spPr>
          <a:xfrm>
            <a:off x="1475656" y="2852936"/>
            <a:ext cx="1943100" cy="504056"/>
          </a:xfrm>
          <a:gradFill>
            <a:gsLst>
              <a:gs pos="0">
                <a:srgbClr val="FF9929"/>
              </a:gs>
              <a:gs pos="76000">
                <a:srgbClr val="E87C06"/>
              </a:gs>
            </a:gsLst>
            <a:lin ang="5400000" scaled="0"/>
          </a:gradFill>
          <a:ln w="19050">
            <a:noFill/>
          </a:ln>
          <a:effectLst>
            <a:outerShdw blurRad="50800" dist="38100" dir="2700000" algn="tl" rotWithShape="0">
              <a:prstClr val="black">
                <a:alpha val="40000"/>
              </a:prstClr>
            </a:outerShdw>
          </a:effectLst>
        </p:spPr>
        <p:txBody>
          <a:bodyPr vert="horz" lIns="144000" tIns="144000" rIns="144000" bIns="144000" rtlCol="0" anchor="ctr" anchorCtr="1">
            <a:noAutofit/>
          </a:bodyPr>
          <a:lstStyle/>
          <a:p>
            <a:pPr marL="0">
              <a:buClr>
                <a:schemeClr val="tx1"/>
              </a:buClr>
              <a:buNone/>
            </a:pPr>
            <a:r>
              <a:rPr lang="cs-CZ" sz="2000" b="1" dirty="0" smtClean="0">
                <a:solidFill>
                  <a:schemeClr val="bg1"/>
                </a:solidFill>
              </a:rPr>
              <a:t>Vidět</a:t>
            </a:r>
            <a:endParaRPr lang="de-DE" sz="2000" b="1" dirty="0" smtClean="0">
              <a:solidFill>
                <a:schemeClr val="bg1"/>
              </a:solidFill>
            </a:endParaRPr>
          </a:p>
        </p:txBody>
      </p:sp>
      <p:grpSp>
        <p:nvGrpSpPr>
          <p:cNvPr id="41" name="Gruppieren 40"/>
          <p:cNvGrpSpPr/>
          <p:nvPr/>
        </p:nvGrpSpPr>
        <p:grpSpPr>
          <a:xfrm>
            <a:off x="1475656" y="3520873"/>
            <a:ext cx="1944216" cy="2156363"/>
            <a:chOff x="4932040" y="1200629"/>
            <a:chExt cx="1944216" cy="2156363"/>
          </a:xfrm>
        </p:grpSpPr>
        <p:pic>
          <p:nvPicPr>
            <p:cNvPr id="33"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7925" y="1200629"/>
              <a:ext cx="1868331" cy="1868331"/>
            </a:xfrm>
            <a:prstGeom prst="rect">
              <a:avLst/>
            </a:prstGeom>
          </p:spPr>
        </p:pic>
        <p:sp>
          <p:nvSpPr>
            <p:cNvPr id="34" name="Textplatzhalter 21"/>
            <p:cNvSpPr txBox="1">
              <a:spLocks/>
            </p:cNvSpPr>
            <p:nvPr/>
          </p:nvSpPr>
          <p:spPr bwMode="auto">
            <a:xfrm>
              <a:off x="4932040" y="2852936"/>
              <a:ext cx="1943100" cy="504056"/>
            </a:xfrm>
            <a:prstGeom prst="rect">
              <a:avLst/>
            </a:prstGeom>
            <a:gradFill>
              <a:gsLst>
                <a:gs pos="0">
                  <a:srgbClr val="FF9929"/>
                </a:gs>
                <a:gs pos="76000">
                  <a:srgbClr val="E87C06"/>
                </a:gs>
              </a:gsLst>
              <a:lin ang="5400000" scaled="0"/>
            </a:gradFill>
            <a:ln w="19050">
              <a:noFill/>
              <a:miter lim="800000"/>
              <a:headEnd/>
              <a:tailEnd/>
            </a:ln>
            <a:effectLst>
              <a:outerShdw blurRad="50800" dist="38100" dir="2700000" algn="tl" rotWithShape="0">
                <a:prstClr val="black">
                  <a:alpha val="40000"/>
                </a:prstClr>
              </a:outerShdw>
            </a:effectLst>
          </p:spPr>
          <p:txBody>
            <a:bodyPr vert="horz" wrap="square" lIns="144000" tIns="144000" rIns="144000" bIns="144000" numCol="1" rtlCol="0" anchor="ctr" anchorCtr="1" compatLnSpc="1">
              <a:prstTxWarp prst="textNoShape">
                <a:avLst/>
              </a:prstTxWarp>
              <a:noAutofit/>
            </a:bodyPr>
            <a:lstStyle/>
            <a:p>
              <a:pPr marL="0" marR="0" lvl="0" indent="-201613" algn="l" defTabSz="914400" rtl="0" eaLnBrk="1" fontAlgn="base" latinLnBrk="0" hangingPunct="1">
                <a:lnSpc>
                  <a:spcPct val="100000"/>
                </a:lnSpc>
                <a:spcBef>
                  <a:spcPts val="1000"/>
                </a:spcBef>
                <a:spcAft>
                  <a:spcPct val="0"/>
                </a:spcAft>
                <a:buClr>
                  <a:schemeClr val="tx1"/>
                </a:buClr>
                <a:buSzTx/>
                <a:buFont typeface="Arial" charset="0"/>
                <a:buNone/>
                <a:tabLst/>
                <a:defRPr/>
              </a:pPr>
              <a:r>
                <a:rPr lang="cs-CZ" sz="2000" b="1" dirty="0" smtClean="0">
                  <a:solidFill>
                    <a:schemeClr val="bg1"/>
                  </a:solidFill>
                </a:rPr>
                <a:t>Řídit</a:t>
              </a:r>
              <a:endParaRPr kumimoji="0" lang="de-DE" sz="2000" b="1" i="0" u="none" strike="noStrike" kern="1200" cap="none" spc="0" normalizeH="0" baseline="0" noProof="0" dirty="0" smtClean="0">
                <a:ln>
                  <a:noFill/>
                </a:ln>
                <a:solidFill>
                  <a:schemeClr val="bg1"/>
                </a:solidFill>
                <a:effectLst/>
                <a:uLnTx/>
                <a:uFillTx/>
              </a:endParaRPr>
            </a:p>
          </p:txBody>
        </p:sp>
      </p:grpSp>
      <p:grpSp>
        <p:nvGrpSpPr>
          <p:cNvPr id="43" name="Gruppieren 42"/>
          <p:cNvGrpSpPr/>
          <p:nvPr/>
        </p:nvGrpSpPr>
        <p:grpSpPr>
          <a:xfrm>
            <a:off x="5569205" y="1688188"/>
            <a:ext cx="2052228" cy="1656184"/>
            <a:chOff x="1331640" y="3717032"/>
            <a:chExt cx="2052228" cy="1656184"/>
          </a:xfrm>
        </p:grpSpPr>
        <p:pic>
          <p:nvPicPr>
            <p:cNvPr id="39" name="Picture 5"/>
            <p:cNvPicPr>
              <a:picLocks noChangeAspect="1"/>
            </p:cNvPicPr>
            <p:nvPr/>
          </p:nvPicPr>
          <p:blipFill rotWithShape="1">
            <a:blip r:embed="rId5" cstate="print">
              <a:extLst>
                <a:ext uri="{28A0092B-C50C-407E-A947-70E740481C1C}">
                  <a14:useLocalDpi xmlns:a14="http://schemas.microsoft.com/office/drawing/2010/main" xmlns="" val="0"/>
                </a:ext>
              </a:extLst>
            </a:blip>
            <a:srcRect l="8347" t="23185" r="9981" b="8039"/>
            <a:stretch/>
          </p:blipFill>
          <p:spPr>
            <a:xfrm>
              <a:off x="1331640" y="3717032"/>
              <a:ext cx="2052228" cy="1296144"/>
            </a:xfrm>
            <a:prstGeom prst="rect">
              <a:avLst/>
            </a:prstGeom>
          </p:spPr>
        </p:pic>
        <p:sp>
          <p:nvSpPr>
            <p:cNvPr id="36" name="Textplatzhalter 21"/>
            <p:cNvSpPr txBox="1">
              <a:spLocks/>
            </p:cNvSpPr>
            <p:nvPr/>
          </p:nvSpPr>
          <p:spPr bwMode="auto">
            <a:xfrm>
              <a:off x="1403648" y="4869160"/>
              <a:ext cx="1943100" cy="504056"/>
            </a:xfrm>
            <a:prstGeom prst="rect">
              <a:avLst/>
            </a:prstGeom>
            <a:gradFill>
              <a:gsLst>
                <a:gs pos="0">
                  <a:srgbClr val="FF9929"/>
                </a:gs>
                <a:gs pos="76000">
                  <a:srgbClr val="E87C06"/>
                </a:gs>
              </a:gsLst>
              <a:lin ang="5400000" scaled="0"/>
            </a:gradFill>
            <a:ln w="19050">
              <a:noFill/>
              <a:miter lim="800000"/>
              <a:headEnd/>
              <a:tailEnd/>
            </a:ln>
            <a:effectLst>
              <a:outerShdw blurRad="50800" dist="38100" dir="2700000" algn="tl" rotWithShape="0">
                <a:prstClr val="black">
                  <a:alpha val="40000"/>
                </a:prstClr>
              </a:outerShdw>
            </a:effectLst>
          </p:spPr>
          <p:txBody>
            <a:bodyPr vert="horz" wrap="square" lIns="144000" tIns="144000" rIns="144000" bIns="144000" numCol="1" rtlCol="0" anchor="ctr" anchorCtr="1" compatLnSpc="1">
              <a:prstTxWarp prst="textNoShape">
                <a:avLst/>
              </a:prstTxWarp>
              <a:noAutofit/>
            </a:bodyPr>
            <a:lstStyle/>
            <a:p>
              <a:pPr marL="0" marR="0" lvl="0" indent="-201613" algn="l" defTabSz="914400" rtl="0" eaLnBrk="1" fontAlgn="base" latinLnBrk="0" hangingPunct="1">
                <a:lnSpc>
                  <a:spcPct val="100000"/>
                </a:lnSpc>
                <a:spcBef>
                  <a:spcPts val="1000"/>
                </a:spcBef>
                <a:spcAft>
                  <a:spcPct val="0"/>
                </a:spcAft>
                <a:buClr>
                  <a:schemeClr val="tx1"/>
                </a:buClr>
                <a:buSzTx/>
                <a:buFont typeface="Arial" charset="0"/>
                <a:buNone/>
                <a:tabLst/>
                <a:defRPr/>
              </a:pPr>
              <a:r>
                <a:rPr lang="cs-CZ" sz="2000" b="1" dirty="0" smtClean="0">
                  <a:solidFill>
                    <a:schemeClr val="bg1"/>
                  </a:solidFill>
                </a:rPr>
                <a:t>Ovládat</a:t>
              </a:r>
              <a:endParaRPr kumimoji="0" lang="de-DE" sz="2000" b="1" i="0" u="none" strike="noStrike" kern="1200" cap="none" spc="0" normalizeH="0" baseline="0" noProof="0" dirty="0" smtClean="0">
                <a:ln>
                  <a:noFill/>
                </a:ln>
                <a:solidFill>
                  <a:schemeClr val="bg1"/>
                </a:solidFill>
                <a:effectLst/>
                <a:uLnTx/>
                <a:uFillTx/>
              </a:endParaRPr>
            </a:p>
          </p:txBody>
        </p:sp>
      </p:grpSp>
      <p:grpSp>
        <p:nvGrpSpPr>
          <p:cNvPr id="42" name="Gruppieren 41"/>
          <p:cNvGrpSpPr/>
          <p:nvPr/>
        </p:nvGrpSpPr>
        <p:grpSpPr>
          <a:xfrm>
            <a:off x="5623769" y="3877036"/>
            <a:ext cx="1943100" cy="1800200"/>
            <a:chOff x="4932040" y="3645024"/>
            <a:chExt cx="1943100" cy="1800200"/>
          </a:xfrm>
        </p:grpSpPr>
        <p:pic>
          <p:nvPicPr>
            <p:cNvPr id="40" name="Picture 9"/>
            <p:cNvPicPr>
              <a:picLocks noChangeAspect="1"/>
            </p:cNvPicPr>
            <p:nvPr/>
          </p:nvPicPr>
          <p:blipFill rotWithShape="1">
            <a:blip r:embed="rId6" cstate="print">
              <a:extLst>
                <a:ext uri="{28A0092B-C50C-407E-A947-70E740481C1C}">
                  <a14:useLocalDpi xmlns:a14="http://schemas.microsoft.com/office/drawing/2010/main" xmlns="" val="0"/>
                </a:ext>
              </a:extLst>
            </a:blip>
            <a:srcRect l="10876" r="11874" b="4341"/>
            <a:stretch/>
          </p:blipFill>
          <p:spPr>
            <a:xfrm>
              <a:off x="5220072" y="3645024"/>
              <a:ext cx="1375247" cy="1261706"/>
            </a:xfrm>
            <a:prstGeom prst="rect">
              <a:avLst/>
            </a:prstGeom>
          </p:spPr>
        </p:pic>
        <p:sp>
          <p:nvSpPr>
            <p:cNvPr id="38" name="Textplatzhalter 21"/>
            <p:cNvSpPr txBox="1">
              <a:spLocks/>
            </p:cNvSpPr>
            <p:nvPr/>
          </p:nvSpPr>
          <p:spPr bwMode="auto">
            <a:xfrm>
              <a:off x="4932040" y="4941168"/>
              <a:ext cx="1943100" cy="504056"/>
            </a:xfrm>
            <a:prstGeom prst="rect">
              <a:avLst/>
            </a:prstGeom>
            <a:gradFill>
              <a:gsLst>
                <a:gs pos="0">
                  <a:srgbClr val="FF9929"/>
                </a:gs>
                <a:gs pos="76000">
                  <a:srgbClr val="E87C06"/>
                </a:gs>
              </a:gsLst>
              <a:lin ang="5400000" scaled="0"/>
            </a:gradFill>
            <a:ln w="19050">
              <a:noFill/>
              <a:miter lim="800000"/>
              <a:headEnd/>
              <a:tailEnd/>
            </a:ln>
            <a:effectLst>
              <a:outerShdw blurRad="50800" dist="38100" dir="2700000" algn="tl" rotWithShape="0">
                <a:prstClr val="black">
                  <a:alpha val="40000"/>
                </a:prstClr>
              </a:outerShdw>
            </a:effectLst>
          </p:spPr>
          <p:txBody>
            <a:bodyPr vert="horz" wrap="square" lIns="144000" tIns="144000" rIns="144000" bIns="144000" numCol="1" rtlCol="0" anchor="ctr" anchorCtr="1" compatLnSpc="1">
              <a:prstTxWarp prst="textNoShape">
                <a:avLst/>
              </a:prstTxWarp>
              <a:noAutofit/>
            </a:bodyPr>
            <a:lstStyle/>
            <a:p>
              <a:pPr marL="0" marR="0" lvl="0" indent="-201613" algn="l" defTabSz="914400" rtl="0" eaLnBrk="1" fontAlgn="base" latinLnBrk="0" hangingPunct="1">
                <a:lnSpc>
                  <a:spcPct val="100000"/>
                </a:lnSpc>
                <a:spcBef>
                  <a:spcPts val="1000"/>
                </a:spcBef>
                <a:spcAft>
                  <a:spcPct val="0"/>
                </a:spcAft>
                <a:buClr>
                  <a:schemeClr val="tx1"/>
                </a:buClr>
                <a:buSzTx/>
                <a:buFont typeface="Arial" charset="0"/>
                <a:buNone/>
                <a:tabLst/>
                <a:defRPr/>
              </a:pPr>
              <a:r>
                <a:rPr lang="cs-CZ" sz="2000" b="1" dirty="0" smtClean="0">
                  <a:solidFill>
                    <a:schemeClr val="bg1"/>
                  </a:solidFill>
                </a:rPr>
                <a:t>Referovat</a:t>
              </a:r>
              <a:endParaRPr kumimoji="0" lang="de-DE" sz="2000" b="1" i="0" u="none" strike="noStrike" kern="1200" cap="none" spc="0" normalizeH="0" baseline="0" noProof="0" dirty="0" smtClean="0">
                <a:ln>
                  <a:noFill/>
                </a:ln>
                <a:solidFill>
                  <a:schemeClr val="bg1"/>
                </a:solidFill>
                <a:effectLst/>
                <a:uLnTx/>
                <a:uFillTx/>
              </a:endParaRPr>
            </a:p>
          </p:txBody>
        </p:sp>
      </p:grpSp>
    </p:spTree>
    <p:extLst>
      <p:ext uri="{BB962C8B-B14F-4D97-AF65-F5344CB8AC3E}">
        <p14:creationId xmlns:p14="http://schemas.microsoft.com/office/powerpoint/2010/main" xmlns="" val="1471478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bg/>
                                          </p:spTgt>
                                        </p:tgtEl>
                                        <p:attrNameLst>
                                          <p:attrName>style.visibility</p:attrName>
                                        </p:attrNameLst>
                                      </p:cBhvr>
                                      <p:to>
                                        <p:strVal val="visible"/>
                                      </p:to>
                                    </p:set>
                                    <p:animEffect transition="in" filter="dissolve">
                                      <p:cBhvr>
                                        <p:cTn id="10" dur="500"/>
                                        <p:tgtEl>
                                          <p:spTgt spid="22">
                                            <p:bg/>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dissolve">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dissolv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dissolv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Application Control (NGFW) - Flow Monitor</a:t>
            </a:r>
            <a:endParaRPr lang="en-US" dirty="0"/>
          </a:p>
        </p:txBody>
      </p:sp>
      <p:sp>
        <p:nvSpPr>
          <p:cNvPr id="5" name="Inhaltsplatzhalter 2"/>
          <p:cNvSpPr txBox="1">
            <a:spLocks/>
          </p:cNvSpPr>
          <p:nvPr/>
        </p:nvSpPr>
        <p:spPr>
          <a:xfrm>
            <a:off x="148856" y="1428749"/>
            <a:ext cx="3200400" cy="4190447"/>
          </a:xfrm>
          <a:prstGeom prst="rect">
            <a:avLst/>
          </a:prstGeom>
        </p:spPr>
        <p:txBody>
          <a:bodyPr/>
          <a:lstStyle>
            <a:lvl1pPr marL="201613" indent="-20161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1pPr>
            <a:lvl2pPr marL="538163" indent="-29686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2pPr>
            <a:lvl3pPr marL="806450"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b="1" i="1" dirty="0" smtClean="0"/>
              <a:t>Sledování provozu</a:t>
            </a:r>
            <a:br>
              <a:rPr lang="cs-CZ" b="1" i="1" dirty="0" smtClean="0"/>
            </a:br>
            <a:r>
              <a:rPr lang="cs-CZ" b="1" i="1" dirty="0" smtClean="0"/>
              <a:t>v reálném čase</a:t>
            </a:r>
            <a:endParaRPr lang="en-US" b="1" i="1" dirty="0" smtClean="0"/>
          </a:p>
          <a:p>
            <a:r>
              <a:rPr lang="cs-CZ" b="1" i="1" dirty="0" smtClean="0"/>
              <a:t>Interaktivní přehled</a:t>
            </a:r>
            <a:br>
              <a:rPr lang="cs-CZ" b="1" i="1" dirty="0" smtClean="0"/>
            </a:br>
            <a:r>
              <a:rPr lang="cs-CZ" b="1" i="1" dirty="0" smtClean="0"/>
              <a:t>ve formě grafu nebo tabulky</a:t>
            </a:r>
            <a:endParaRPr lang="en-US" b="1" i="1" dirty="0" smtClean="0"/>
          </a:p>
          <a:p>
            <a:r>
              <a:rPr lang="cs-CZ" b="1" i="1" dirty="0" smtClean="0"/>
              <a:t>Jednoduše zjistíte,</a:t>
            </a:r>
            <a:br>
              <a:rPr lang="cs-CZ" b="1" i="1" dirty="0" smtClean="0"/>
            </a:br>
            <a:r>
              <a:rPr lang="cs-CZ" b="1" i="1" dirty="0" smtClean="0"/>
              <a:t>co se děje ve vaší síti</a:t>
            </a:r>
            <a:endParaRPr lang="en-US" b="1" i="1" dirty="0" smtClean="0"/>
          </a:p>
          <a:p>
            <a:r>
              <a:rPr lang="cs-CZ" b="1" i="1" dirty="0" smtClean="0"/>
              <a:t>Získáte informace o</a:t>
            </a:r>
            <a:br>
              <a:rPr lang="cs-CZ" b="1" i="1" dirty="0" smtClean="0"/>
            </a:br>
            <a:r>
              <a:rPr lang="cs-CZ" b="1" i="1" dirty="0" smtClean="0"/>
              <a:t>využití šířky pásma,</a:t>
            </a:r>
            <a:br>
              <a:rPr lang="cs-CZ" b="1" i="1" dirty="0" smtClean="0"/>
            </a:br>
            <a:r>
              <a:rPr lang="cs-CZ" b="1" i="1" dirty="0" smtClean="0"/>
              <a:t>uživatelích a mnohem víc...</a:t>
            </a:r>
            <a:endParaRPr lang="en-US" b="1" i="1" dirty="0" smtClean="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xmlns=""/>
              </a:ext>
            </a:extLst>
          </a:blip>
          <a:srcRect/>
          <a:stretch/>
        </p:blipFill>
        <p:spPr>
          <a:xfrm>
            <a:off x="3349256" y="1174832"/>
            <a:ext cx="5659542" cy="4375068"/>
          </a:xfrm>
        </p:spPr>
      </p:pic>
    </p:spTree>
    <p:extLst>
      <p:ext uri="{BB962C8B-B14F-4D97-AF65-F5344CB8AC3E}">
        <p14:creationId xmlns:p14="http://schemas.microsoft.com/office/powerpoint/2010/main" xmlns="" val="356591486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Udo_Angelo_Präsentation.png"/>
          <p:cNvPicPr>
            <a:picLocks noChangeAspect="1"/>
          </p:cNvPicPr>
          <p:nvPr/>
        </p:nvPicPr>
        <p:blipFill>
          <a:blip r:embed="rId3" cstate="print"/>
          <a:stretch>
            <a:fillRect/>
          </a:stretch>
        </p:blipFill>
        <p:spPr>
          <a:xfrm>
            <a:off x="179512" y="2276872"/>
            <a:ext cx="8460432" cy="2831690"/>
          </a:xfrm>
          <a:prstGeom prst="rect">
            <a:avLst/>
          </a:prstGeom>
        </p:spPr>
      </p:pic>
      <p:sp>
        <p:nvSpPr>
          <p:cNvPr id="2" name="Titel 1"/>
          <p:cNvSpPr>
            <a:spLocks noGrp="1"/>
          </p:cNvSpPr>
          <p:nvPr>
            <p:ph type="title"/>
          </p:nvPr>
        </p:nvSpPr>
        <p:spPr/>
        <p:txBody>
          <a:bodyPr>
            <a:normAutofit/>
          </a:bodyPr>
          <a:lstStyle/>
          <a:p>
            <a:r>
              <a:rPr lang="en-US" dirty="0" smtClean="0"/>
              <a:t>Flow Monitoring</a:t>
            </a:r>
            <a:endParaRPr lang="en-US" dirty="0"/>
          </a:p>
        </p:txBody>
      </p:sp>
      <p:sp>
        <p:nvSpPr>
          <p:cNvPr id="5" name="Inhaltsplatzhalter 2"/>
          <p:cNvSpPr txBox="1">
            <a:spLocks/>
          </p:cNvSpPr>
          <p:nvPr/>
        </p:nvSpPr>
        <p:spPr>
          <a:xfrm>
            <a:off x="390525" y="1304925"/>
            <a:ext cx="3571875" cy="809625"/>
          </a:xfrm>
          <a:prstGeom prst="rect">
            <a:avLst/>
          </a:prstGeom>
        </p:spPr>
        <p:txBody>
          <a:bodyPr/>
          <a:lstStyle>
            <a:lvl1pPr marL="201613" indent="-201613"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1pPr>
            <a:lvl2pPr marL="538163" indent="-296863"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2pPr>
            <a:lvl3pPr marL="806450" indent="-26828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None/>
            </a:pPr>
            <a:r>
              <a:rPr lang="cs-CZ" sz="2000" b="1" dirty="0" smtClean="0">
                <a:solidFill>
                  <a:schemeClr val="accent6"/>
                </a:solidFill>
              </a:rPr>
              <a:t>Vidíte</a:t>
            </a:r>
            <a:r>
              <a:rPr lang="en-US" sz="2000" b="1" dirty="0" smtClean="0"/>
              <a:t> </a:t>
            </a:r>
            <a:r>
              <a:rPr lang="cs-CZ" sz="2000" b="1" dirty="0" smtClean="0"/>
              <a:t>vše co se děje</a:t>
            </a:r>
            <a:r>
              <a:rPr lang="en-US" sz="2000" b="1" dirty="0" smtClean="0"/>
              <a:t> </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4139952" y="1693228"/>
            <a:ext cx="4680520" cy="2906849"/>
          </a:xfrm>
          <a:prstGeom prst="rect">
            <a:avLst/>
          </a:prstGeom>
          <a:ln w="3175">
            <a:solidFill>
              <a:schemeClr val="tx1">
                <a:lumMod val="50000"/>
                <a:lumOff val="50000"/>
              </a:schemeClr>
            </a:solidFill>
          </a:ln>
          <a:effectLst>
            <a:outerShdw blurRad="50800" dist="38100" dir="2700000" algn="tl" rotWithShape="0">
              <a:prstClr val="black">
                <a:alpha val="40000"/>
              </a:prstClr>
            </a:outerShdw>
          </a:effectLst>
          <a:scene3d>
            <a:camera prst="perspectiveHeroicExtremeLeftFacing"/>
            <a:lightRig rig="threePt" dir="t"/>
          </a:scene3d>
          <a:sp3d/>
        </p:spPr>
      </p:pic>
    </p:spTree>
    <p:extLst>
      <p:ext uri="{BB962C8B-B14F-4D97-AF65-F5344CB8AC3E}">
        <p14:creationId xmlns:p14="http://schemas.microsoft.com/office/powerpoint/2010/main" xmlns="" val="4010036857"/>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Application Control (NGFW) - Flow Monitor </a:t>
            </a:r>
            <a:endParaRPr lang="en-US" dirty="0"/>
          </a:p>
        </p:txBody>
      </p:sp>
      <p:sp>
        <p:nvSpPr>
          <p:cNvPr id="5" name="Inhaltsplatzhalter 2"/>
          <p:cNvSpPr txBox="1">
            <a:spLocks/>
          </p:cNvSpPr>
          <p:nvPr/>
        </p:nvSpPr>
        <p:spPr>
          <a:xfrm>
            <a:off x="148856" y="1174832"/>
            <a:ext cx="8569842" cy="1205585"/>
          </a:xfrm>
          <a:prstGeom prst="rect">
            <a:avLst/>
          </a:prstGeom>
        </p:spPr>
        <p:txBody>
          <a:bodyPr/>
          <a:lstStyle>
            <a:lvl1pPr marL="201613" indent="-20161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1pPr>
            <a:lvl2pPr marL="538163" indent="-29686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2pPr>
            <a:lvl3pPr marL="806450"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b="1" i="1" dirty="0" smtClean="0"/>
              <a:t>Pro získání detailů stačí jen klinout </a:t>
            </a:r>
            <a:r>
              <a:rPr lang="en-US" b="1" i="1" dirty="0" smtClean="0"/>
              <a:t>(drill-down)</a:t>
            </a:r>
          </a:p>
          <a:p>
            <a:r>
              <a:rPr lang="cs-CZ" b="1" i="1" dirty="0" smtClean="0"/>
              <a:t>Vytvořte blokovací pravidla, nebo určete aplikacím šířku pásma kliknutím na akční tlačítka</a:t>
            </a:r>
            <a:endParaRPr lang="en-US" b="1" i="1"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406694" y="2380417"/>
            <a:ext cx="8054163" cy="2261514"/>
          </a:xfrm>
          <a:prstGeom prst="rect">
            <a:avLst/>
          </a:prstGeom>
          <a:ln>
            <a:noFill/>
          </a:ln>
          <a:effectLst>
            <a:outerShdw blurRad="292100" dist="139700" dir="2700000" algn="tl" rotWithShape="0">
              <a:srgbClr val="333333">
                <a:alpha val="65000"/>
              </a:srgbClr>
            </a:outerShdw>
          </a:effectLst>
        </p:spPr>
      </p:pic>
      <p:pic>
        <p:nvPicPr>
          <p:cNvPr id="9"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xmlns=""/>
              </a:ext>
            </a:extLst>
          </a:blip>
          <a:srcRect/>
          <a:stretch/>
        </p:blipFill>
        <p:spPr>
          <a:xfrm>
            <a:off x="579342" y="3794642"/>
            <a:ext cx="6504136" cy="2096293"/>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a:xfrm>
            <a:off x="276447" y="4509662"/>
            <a:ext cx="755374" cy="264538"/>
          </a:xfrm>
          <a:prstGeom prst="right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smtClean="0"/>
          </a:p>
        </p:txBody>
      </p:sp>
      <p:sp>
        <p:nvSpPr>
          <p:cNvPr id="11" name="Right Arrow 10"/>
          <p:cNvSpPr/>
          <p:nvPr/>
        </p:nvSpPr>
        <p:spPr>
          <a:xfrm rot="2602160">
            <a:off x="6435655" y="2764504"/>
            <a:ext cx="755374" cy="264538"/>
          </a:xfrm>
          <a:prstGeom prst="right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smtClean="0"/>
          </a:p>
        </p:txBody>
      </p:sp>
    </p:spTree>
    <p:extLst>
      <p:ext uri="{BB962C8B-B14F-4D97-AF65-F5344CB8AC3E}">
        <p14:creationId xmlns:p14="http://schemas.microsoft.com/office/powerpoint/2010/main" xmlns="" val="1066877925"/>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Application Control (NGFW) - </a:t>
            </a:r>
            <a:r>
              <a:rPr lang="cs-CZ" dirty="0" smtClean="0"/>
              <a:t>Pravidla</a:t>
            </a:r>
            <a:endParaRPr lang="en-US" dirty="0"/>
          </a:p>
        </p:txBody>
      </p:sp>
      <p:sp>
        <p:nvSpPr>
          <p:cNvPr id="3" name="Inhaltsplatzhalter 2"/>
          <p:cNvSpPr>
            <a:spLocks noGrp="1"/>
          </p:cNvSpPr>
          <p:nvPr>
            <p:ph idx="1"/>
          </p:nvPr>
        </p:nvSpPr>
        <p:spPr>
          <a:xfrm>
            <a:off x="457200" y="1285875"/>
            <a:ext cx="7804297" cy="952500"/>
          </a:xfrm>
        </p:spPr>
        <p:txBody>
          <a:bodyPr>
            <a:normAutofit/>
          </a:bodyPr>
          <a:lstStyle/>
          <a:p>
            <a:r>
              <a:rPr lang="cs-CZ" b="1" i="1" dirty="0"/>
              <a:t>M</a:t>
            </a:r>
            <a:r>
              <a:rPr lang="cs-CZ" b="1" i="1" dirty="0" smtClean="0"/>
              <a:t>ůžete kontrolovat a řídit stovky aplikací v Internetu</a:t>
            </a:r>
            <a:endParaRPr lang="en-US" b="1" i="1" dirty="0" smtClean="0"/>
          </a:p>
          <a:p>
            <a:r>
              <a:rPr lang="cs-CZ" b="1" i="1" dirty="0" smtClean="0"/>
              <a:t>Přesně definujte pravidla používání Internetu</a:t>
            </a:r>
            <a:endParaRPr lang="en-US" b="1" i="1" dirty="0" smtClean="0"/>
          </a:p>
          <a:p>
            <a:pPr marL="0" indent="0">
              <a:buNone/>
            </a:pPr>
            <a:endParaRPr lang="en-US" sz="2000" b="1" dirty="0"/>
          </a:p>
        </p:txBody>
      </p:sp>
      <p:pic>
        <p:nvPicPr>
          <p:cNvPr id="6" name="Picture 2"/>
          <p:cNvPicPr>
            <a:picLocks noChangeAspect="1"/>
          </p:cNvPicPr>
          <p:nvPr/>
        </p:nvPicPr>
        <p:blipFill>
          <a:blip r:embed="rId3" cstate="print">
            <a:extLst>
              <a:ext uri="{28A0092B-C50C-407E-A947-70E740481C1C}">
                <a14:useLocalDpi xmlns:a14="http://schemas.microsoft.com/office/drawing/2010/main" xmlns="" val="0"/>
              </a:ext>
            </a:extLst>
          </a:blip>
          <a:srcRect l="485" t="52"/>
          <a:stretch>
            <a:fillRect/>
          </a:stretch>
        </p:blipFill>
        <p:spPr>
          <a:xfrm>
            <a:off x="610131" y="2920971"/>
            <a:ext cx="7354759" cy="2812644"/>
          </a:xfrm>
          <a:prstGeom prst="roundRect">
            <a:avLst>
              <a:gd name="adj" fmla="val 0"/>
            </a:avLst>
          </a:prstGeom>
          <a:solidFill>
            <a:srgbClr val="FFFFFF">
              <a:shade val="85000"/>
            </a:srgbClr>
          </a:solidFill>
          <a:ln w="3175">
            <a:solidFill>
              <a:schemeClr val="tx1">
                <a:lumMod val="50000"/>
                <a:lumOff val="50000"/>
              </a:schemeClr>
            </a:solidFill>
          </a:ln>
          <a:effectLst/>
        </p:spPr>
      </p:pic>
      <p:pic>
        <p:nvPicPr>
          <p:cNvPr id="7"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2998" y="2360794"/>
            <a:ext cx="3822677" cy="1805153"/>
          </a:xfrm>
          <a:prstGeom prst="ellipse">
            <a:avLst/>
          </a:prstGeom>
          <a:ln w="31750" cap="rnd">
            <a:solidFill>
              <a:schemeClr val="accent6"/>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13404970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1" smtClean="0"/>
              <a:t>Astaro </a:t>
            </a:r>
            <a:r>
              <a:rPr lang="cs-CZ" noProof="1" smtClean="0"/>
              <a:t>– Stručný přehled</a:t>
            </a:r>
            <a:endParaRPr lang="en-US" noProof="1"/>
          </a:p>
        </p:txBody>
      </p:sp>
      <p:sp>
        <p:nvSpPr>
          <p:cNvPr id="3" name="Content Placeholder 2"/>
          <p:cNvSpPr>
            <a:spLocks noGrp="1"/>
          </p:cNvSpPr>
          <p:nvPr>
            <p:ph type="body" sz="quarter" idx="16"/>
          </p:nvPr>
        </p:nvSpPr>
        <p:spPr>
          <a:xfrm>
            <a:off x="342900" y="1992572"/>
            <a:ext cx="5086349" cy="3522404"/>
          </a:xfrm>
        </p:spPr>
        <p:txBody>
          <a:bodyPr>
            <a:normAutofit/>
          </a:bodyPr>
          <a:lstStyle/>
          <a:p>
            <a:pPr lvl="1">
              <a:buClr>
                <a:srgbClr val="EE7F00"/>
              </a:buClr>
              <a:buFont typeface="Wingdings" pitchFamily="2" charset="2"/>
              <a:buChar char="§"/>
            </a:pPr>
            <a:r>
              <a:rPr lang="cs-CZ" i="1" noProof="1" smtClean="0"/>
              <a:t>Rok založení:</a:t>
            </a:r>
            <a:r>
              <a:rPr lang="en-US" i="1" noProof="1" smtClean="0"/>
              <a:t> 2000</a:t>
            </a:r>
          </a:p>
          <a:p>
            <a:pPr lvl="1">
              <a:buClr>
                <a:srgbClr val="EE7F00"/>
              </a:buClr>
              <a:buFont typeface="Wingdings" pitchFamily="2" charset="2"/>
              <a:buChar char="§"/>
            </a:pPr>
            <a:r>
              <a:rPr lang="cs-CZ" i="1" noProof="1" smtClean="0"/>
              <a:t>Neustálý obchodní růst od r.</a:t>
            </a:r>
            <a:r>
              <a:rPr lang="en-US" i="1" noProof="1" smtClean="0"/>
              <a:t> 2005</a:t>
            </a:r>
          </a:p>
          <a:p>
            <a:pPr lvl="1">
              <a:buClr>
                <a:srgbClr val="EE7F00"/>
              </a:buClr>
              <a:buFont typeface="Wingdings" pitchFamily="2" charset="2"/>
              <a:buChar char="§"/>
            </a:pPr>
            <a:r>
              <a:rPr lang="cs-CZ" i="1" noProof="1" smtClean="0"/>
              <a:t>Aktivně rostoucí podíl na trhu</a:t>
            </a:r>
            <a:endParaRPr lang="en-US" i="1" noProof="1" smtClean="0"/>
          </a:p>
          <a:p>
            <a:pPr lvl="1">
              <a:buClr>
                <a:srgbClr val="EE7F00"/>
              </a:buClr>
              <a:buFont typeface="Wingdings" pitchFamily="2" charset="2"/>
              <a:buChar char="§"/>
            </a:pPr>
            <a:r>
              <a:rPr lang="cs-CZ" i="1" noProof="1" smtClean="0"/>
              <a:t>Produkty certifikované dle </a:t>
            </a:r>
            <a:r>
              <a:rPr lang="en-US" i="1" noProof="1" smtClean="0"/>
              <a:t>Common Criteria </a:t>
            </a:r>
            <a:r>
              <a:rPr lang="cs-CZ" i="1" noProof="1" smtClean="0"/>
              <a:t>a</a:t>
            </a:r>
            <a:r>
              <a:rPr lang="en-US" i="1" noProof="1" smtClean="0"/>
              <a:t> ICSA</a:t>
            </a:r>
          </a:p>
          <a:p>
            <a:pPr lvl="1">
              <a:buClr>
                <a:srgbClr val="EE7F00"/>
              </a:buClr>
              <a:buFont typeface="Wingdings" pitchFamily="2" charset="2"/>
              <a:buChar char="§"/>
            </a:pPr>
            <a:r>
              <a:rPr lang="cs-CZ" i="1" noProof="1" smtClean="0"/>
              <a:t>Držitelem více než</a:t>
            </a:r>
            <a:r>
              <a:rPr lang="en-US" i="1" noProof="1" smtClean="0"/>
              <a:t> 120 </a:t>
            </a:r>
            <a:br>
              <a:rPr lang="en-US" i="1" noProof="1" smtClean="0"/>
            </a:br>
            <a:r>
              <a:rPr lang="cs-CZ" i="1" noProof="1" smtClean="0"/>
              <a:t>ocenění za své produkty</a:t>
            </a:r>
            <a:endParaRPr lang="en-US" i="1" noProof="1" smtClean="0"/>
          </a:p>
          <a:p>
            <a:pPr lvl="1">
              <a:buClr>
                <a:srgbClr val="EE7F00"/>
              </a:buClr>
              <a:buFont typeface="Wingdings" pitchFamily="2" charset="2"/>
              <a:buChar char="§"/>
            </a:pPr>
            <a:r>
              <a:rPr lang="cs-CZ" i="1" noProof="1" smtClean="0"/>
              <a:t>Design a vývoj probíha v Německu</a:t>
            </a:r>
          </a:p>
          <a:p>
            <a:pPr lvl="1">
              <a:buClr>
                <a:srgbClr val="EE7F00"/>
              </a:buClr>
            </a:pPr>
            <a:r>
              <a:rPr lang="cs-CZ" i="1" noProof="1" smtClean="0"/>
              <a:t>Sloučení s firmou </a:t>
            </a:r>
            <a:r>
              <a:rPr lang="en-US" i="1" noProof="1" smtClean="0"/>
              <a:t>Sophos </a:t>
            </a:r>
            <a:r>
              <a:rPr lang="cs-CZ" i="1" noProof="1" smtClean="0"/>
              <a:t>(05/</a:t>
            </a:r>
            <a:r>
              <a:rPr lang="en-US" i="1" noProof="1" smtClean="0"/>
              <a:t>2011</a:t>
            </a:r>
            <a:r>
              <a:rPr lang="cs-CZ" i="1" noProof="1"/>
              <a:t>)</a:t>
            </a:r>
            <a:endParaRPr lang="en-US" i="1" noProof="1"/>
          </a:p>
          <a:p>
            <a:pPr lvl="1">
              <a:buClr>
                <a:srgbClr val="EE7F00"/>
              </a:buClr>
              <a:buFont typeface="Wingdings" pitchFamily="2" charset="2"/>
              <a:buChar char="§"/>
            </a:pPr>
            <a:endParaRPr lang="en-US" noProof="1" smtClean="0"/>
          </a:p>
        </p:txBody>
      </p:sp>
      <p:grpSp>
        <p:nvGrpSpPr>
          <p:cNvPr id="4" name="Gruppieren 3"/>
          <p:cNvGrpSpPr/>
          <p:nvPr/>
        </p:nvGrpSpPr>
        <p:grpSpPr>
          <a:xfrm>
            <a:off x="5687368" y="1262330"/>
            <a:ext cx="2812762" cy="4333340"/>
            <a:chOff x="5687368" y="1153061"/>
            <a:chExt cx="2812762" cy="433334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87926" y="1153061"/>
              <a:ext cx="2811647" cy="134428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90951" y="4145005"/>
              <a:ext cx="2805596" cy="134139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687368" y="2648767"/>
              <a:ext cx="2812762" cy="1344822"/>
            </a:xfrm>
            <a:prstGeom prst="rect">
              <a:avLst/>
            </a:prstGeom>
            <a:noFill/>
            <a:ln w="9525">
              <a:noFill/>
              <a:miter lim="800000"/>
              <a:headEnd/>
              <a:tailEnd/>
            </a:ln>
            <a:effectLst/>
          </p:spPr>
        </p:pic>
      </p:grpSp>
      <p:sp>
        <p:nvSpPr>
          <p:cNvPr id="8" name="Content Placeholder 2"/>
          <p:cNvSpPr txBox="1">
            <a:spLocks/>
          </p:cNvSpPr>
          <p:nvPr/>
        </p:nvSpPr>
        <p:spPr bwMode="auto">
          <a:xfrm>
            <a:off x="466727" y="1228940"/>
            <a:ext cx="4855899" cy="913760"/>
          </a:xfrm>
          <a:prstGeom prst="rect">
            <a:avLst/>
          </a:prstGeom>
          <a:noFill/>
        </p:spPr>
        <p:txBody>
          <a:bodyPr vert="horz" lIns="0" tIns="0" rIns="0" bIns="0" rtlCol="0">
            <a:normAutofit/>
          </a:bodyPr>
          <a:lstStyle/>
          <a:p>
            <a:pPr>
              <a:spcBef>
                <a:spcPts val="1000"/>
              </a:spcBef>
              <a:buClr>
                <a:srgbClr val="FF9929"/>
              </a:buClr>
            </a:pPr>
            <a:r>
              <a:rPr kumimoji="0" lang="cs-CZ" sz="2000" b="1" i="1" u="none" strike="noStrike" kern="1200" cap="none" spc="0" normalizeH="0" baseline="0" noProof="1" smtClean="0">
                <a:ln>
                  <a:noFill/>
                </a:ln>
                <a:solidFill>
                  <a:schemeClr val="tx1"/>
                </a:solidFill>
                <a:effectLst/>
                <a:uLnTx/>
                <a:uFillTx/>
                <a:latin typeface="+mn-lt"/>
                <a:ea typeface="+mn-ea"/>
                <a:cs typeface="+mn-cs"/>
              </a:rPr>
              <a:t>Vůdce na evropském trhu</a:t>
            </a:r>
            <a:r>
              <a:rPr kumimoji="0" lang="en-US" sz="2000" b="1" i="1" u="none" strike="noStrike" kern="1200" cap="none" spc="0" normalizeH="0" baseline="0" noProof="1" smtClean="0">
                <a:ln>
                  <a:noFill/>
                </a:ln>
                <a:solidFill>
                  <a:schemeClr val="tx1"/>
                </a:solidFill>
                <a:effectLst/>
                <a:uLnTx/>
                <a:uFillTx/>
                <a:latin typeface="+mn-lt"/>
                <a:ea typeface="+mn-ea"/>
                <a:cs typeface="+mn-cs"/>
              </a:rPr>
              <a:t> Unified Threat Management </a:t>
            </a:r>
            <a:r>
              <a:rPr kumimoji="0" lang="cs-CZ" sz="2000" b="1" i="1" u="none" strike="noStrike" kern="1200" cap="none" spc="0" normalizeH="0" baseline="0" noProof="1" smtClean="0">
                <a:ln>
                  <a:noFill/>
                </a:ln>
                <a:solidFill>
                  <a:schemeClr val="tx1"/>
                </a:solidFill>
                <a:effectLst/>
                <a:uLnTx/>
                <a:uFillTx/>
                <a:latin typeface="+mn-lt"/>
                <a:ea typeface="+mn-ea"/>
                <a:cs typeface="+mn-cs"/>
              </a:rPr>
              <a:t>řešení</a:t>
            </a:r>
            <a:r>
              <a:rPr kumimoji="0" lang="en-US" sz="2000" b="1" i="1" u="none" strike="noStrike" kern="1200" cap="none" spc="0" normalizeH="0" baseline="0" noProof="1" smtClean="0">
                <a:ln>
                  <a:noFill/>
                </a:ln>
                <a:solidFill>
                  <a:schemeClr val="tx1"/>
                </a:solidFill>
                <a:effectLst/>
                <a:uLnTx/>
                <a:uFillTx/>
                <a:latin typeface="+mn-lt"/>
                <a:ea typeface="+mn-ea"/>
                <a:cs typeface="+mn-cs"/>
              </a:rPr>
              <a:t> (UTM)</a:t>
            </a:r>
          </a:p>
        </p:txBody>
      </p:sp>
    </p:spTree>
    <p:extLst>
      <p:ext uri="{BB962C8B-B14F-4D97-AF65-F5344CB8AC3E}">
        <p14:creationId xmlns:p14="http://schemas.microsoft.com/office/powerpoint/2010/main" xmlns="" val="41409796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Application Control (NGFW) – </a:t>
            </a:r>
            <a:r>
              <a:rPr lang="cs-CZ" dirty="0" smtClean="0"/>
              <a:t>řízení šířky pásma aplikací</a:t>
            </a:r>
            <a:r>
              <a:rPr lang="en-US" dirty="0" smtClean="0"/>
              <a:t/>
            </a:r>
            <a:br>
              <a:rPr lang="en-US" dirty="0" smtClean="0"/>
            </a:br>
            <a:endParaRPr lang="en-US" dirty="0"/>
          </a:p>
        </p:txBody>
      </p:sp>
      <p:sp>
        <p:nvSpPr>
          <p:cNvPr id="4" name="Inhaltsplatzhalter 2"/>
          <p:cNvSpPr txBox="1">
            <a:spLocks/>
          </p:cNvSpPr>
          <p:nvPr/>
        </p:nvSpPr>
        <p:spPr>
          <a:xfrm>
            <a:off x="4381501" y="1175119"/>
            <a:ext cx="2743200" cy="4663440"/>
          </a:xfrm>
          <a:prstGeom prst="rect">
            <a:avLst/>
          </a:prstGeom>
        </p:spPr>
        <p:txBody>
          <a:bodyPr/>
          <a:lstStyle>
            <a:lvl1pPr marL="201613" indent="-20161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1pPr>
            <a:lvl2pPr marL="538163" indent="-29686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2pPr>
            <a:lvl3pPr marL="806450"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dirty="0"/>
          </a:p>
        </p:txBody>
      </p:sp>
      <p:sp>
        <p:nvSpPr>
          <p:cNvPr id="5" name="Inhaltsplatzhalter 2"/>
          <p:cNvSpPr txBox="1">
            <a:spLocks/>
          </p:cNvSpPr>
          <p:nvPr/>
        </p:nvSpPr>
        <p:spPr>
          <a:xfrm>
            <a:off x="4381501" y="1175119"/>
            <a:ext cx="2743200" cy="4663440"/>
          </a:xfrm>
          <a:prstGeom prst="rect">
            <a:avLst/>
          </a:prstGeom>
        </p:spPr>
        <p:txBody>
          <a:bodyPr/>
          <a:lstStyle>
            <a:lvl1pPr marL="201613" indent="-20161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1pPr>
            <a:lvl2pPr marL="538163" indent="-29686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2pPr>
            <a:lvl3pPr marL="806450"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dirty="0"/>
          </a:p>
        </p:txBody>
      </p:sp>
      <p:sp>
        <p:nvSpPr>
          <p:cNvPr id="6" name="Inhaltsplatzhalter 2"/>
          <p:cNvSpPr txBox="1">
            <a:spLocks/>
          </p:cNvSpPr>
          <p:nvPr/>
        </p:nvSpPr>
        <p:spPr>
          <a:xfrm>
            <a:off x="457200" y="1317995"/>
            <a:ext cx="7896225" cy="929906"/>
          </a:xfrm>
          <a:prstGeom prst="rect">
            <a:avLst/>
          </a:prstGeom>
        </p:spPr>
        <p:txBody>
          <a:bodyPr/>
          <a:lstStyle>
            <a:lvl1pPr marL="201613" indent="-20161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1pPr>
            <a:lvl2pPr marL="538163" indent="-296863" algn="l" defTabSz="914400" rtl="0" eaLnBrk="1" latinLnBrk="0" hangingPunct="1">
              <a:spcBef>
                <a:spcPts val="1000"/>
              </a:spcBef>
              <a:buClr>
                <a:srgbClr val="EE7F00"/>
              </a:buClr>
              <a:buFont typeface="Wingdings" pitchFamily="2" charset="2"/>
              <a:buChar char="§"/>
              <a:defRPr sz="1800" kern="1200" baseline="0">
                <a:solidFill>
                  <a:schemeClr val="tx1"/>
                </a:solidFill>
                <a:latin typeface="+mn-lt"/>
                <a:ea typeface="+mn-ea"/>
                <a:cs typeface="+mn-cs"/>
              </a:defRPr>
            </a:lvl2pPr>
            <a:lvl3pPr marL="806450"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Clr>
                <a:srgbClr val="EE7F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b="1" i="1" dirty="0" smtClean="0"/>
              <a:t>Vytvořte přesné selektory pro šířku pásma pro důležité aplikace</a:t>
            </a:r>
            <a:endParaRPr lang="en-US" b="1" i="1" dirty="0" smtClean="0"/>
          </a:p>
          <a:p>
            <a:r>
              <a:rPr lang="cs-CZ" b="1" i="1" dirty="0" smtClean="0"/>
              <a:t>Prioritizujte důležitý provoz</a:t>
            </a:r>
            <a:endParaRPr lang="en-US" b="1" i="1" dirty="0" smtClean="0"/>
          </a:p>
          <a:p>
            <a:pPr marL="0" indent="0">
              <a:buFont typeface="Wingdings" pitchFamily="2" charset="2"/>
              <a:buNone/>
            </a:pPr>
            <a:endParaRPr lang="en-US" sz="2000" b="1" dirty="0"/>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671977" y="2521185"/>
            <a:ext cx="7589520" cy="3136129"/>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xmlns="" val="326261434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smtClean="0"/>
              <a:t>Nové nástroje pro Web-Security reporting</a:t>
            </a:r>
            <a:endParaRPr lang="en-US" dirty="0"/>
          </a:p>
        </p:txBody>
      </p:sp>
      <p:sp>
        <p:nvSpPr>
          <p:cNvPr id="3" name="Inhaltsplatzhalter 2"/>
          <p:cNvSpPr>
            <a:spLocks noGrp="1"/>
          </p:cNvSpPr>
          <p:nvPr>
            <p:ph idx="1"/>
          </p:nvPr>
        </p:nvSpPr>
        <p:spPr>
          <a:xfrm>
            <a:off x="381000" y="1762125"/>
            <a:ext cx="2819400" cy="3692469"/>
          </a:xfrm>
        </p:spPr>
        <p:txBody>
          <a:bodyPr>
            <a:normAutofit/>
          </a:bodyPr>
          <a:lstStyle/>
          <a:p>
            <a:r>
              <a:rPr lang="cs-CZ" b="1" i="1" dirty="0" smtClean="0"/>
              <a:t>Interaktivní</a:t>
            </a:r>
            <a:r>
              <a:rPr lang="en-US" b="1" i="1" dirty="0" smtClean="0"/>
              <a:t> reporting engine</a:t>
            </a:r>
          </a:p>
          <a:p>
            <a:r>
              <a:rPr lang="cs-CZ" b="1" i="1" dirty="0" smtClean="0"/>
              <a:t>Snadno vytvářené filtry pouze kliknutím</a:t>
            </a:r>
            <a:endParaRPr lang="en-US" b="1" i="1" dirty="0" smtClean="0"/>
          </a:p>
          <a:p>
            <a:r>
              <a:rPr lang="en-US" b="1" i="1" dirty="0" smtClean="0"/>
              <a:t>Craft &amp; Mold report</a:t>
            </a:r>
            <a:r>
              <a:rPr lang="cs-CZ" b="1" i="1" dirty="0" smtClean="0"/>
              <a:t>y</a:t>
            </a:r>
            <a:r>
              <a:rPr lang="en-US" b="1" i="1" dirty="0" smtClean="0"/>
              <a:t> </a:t>
            </a:r>
          </a:p>
          <a:p>
            <a:r>
              <a:rPr lang="cs-CZ" b="1" i="1" dirty="0" smtClean="0"/>
              <a:t>Žádné slepé uličky</a:t>
            </a:r>
            <a:endParaRPr lang="en-US" b="1" i="1" dirty="0" smtClean="0"/>
          </a:p>
          <a:p>
            <a:r>
              <a:rPr lang="cs-CZ" b="1" i="1" dirty="0" smtClean="0"/>
              <a:t>Tisíce kombinací</a:t>
            </a:r>
            <a:endParaRPr lang="en-US" b="1" i="1"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3291839" y="1415331"/>
            <a:ext cx="5716990" cy="3840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71957450"/>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Nové nástroje pro Web-Security reporting</a:t>
            </a:r>
            <a:endParaRPr lang="en-US" dirty="0"/>
          </a:p>
        </p:txBody>
      </p:sp>
      <p:sp>
        <p:nvSpPr>
          <p:cNvPr id="3" name="Inhaltsplatzhalter 2"/>
          <p:cNvSpPr>
            <a:spLocks noGrp="1"/>
          </p:cNvSpPr>
          <p:nvPr>
            <p:ph idx="1"/>
          </p:nvPr>
        </p:nvSpPr>
        <p:spPr>
          <a:xfrm>
            <a:off x="457200" y="1222744"/>
            <a:ext cx="8229600" cy="926690"/>
          </a:xfrm>
        </p:spPr>
        <p:txBody>
          <a:bodyPr>
            <a:normAutofit/>
          </a:bodyPr>
          <a:lstStyle/>
          <a:p>
            <a:r>
              <a:rPr lang="cs-CZ" b="1" i="1" dirty="0" smtClean="0"/>
              <a:t>Audit až do úrovně jednotlivých specifických URL</a:t>
            </a:r>
            <a:endParaRPr lang="en-US" b="1" i="1" dirty="0" smtClean="0"/>
          </a:p>
          <a:p>
            <a:r>
              <a:rPr lang="cs-CZ" b="1" i="1" dirty="0" smtClean="0"/>
              <a:t>Okamžitá možnost otevření odkazu v novém okně</a:t>
            </a:r>
            <a:endParaRPr lang="en-US" b="1"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711848" y="2506806"/>
            <a:ext cx="7589520" cy="3194048"/>
          </a:xfrm>
          <a:prstGeom prst="rect">
            <a:avLst/>
          </a:prstGeom>
          <a:ln>
            <a:noFill/>
          </a:ln>
          <a:effectLst>
            <a:outerShdw blurRad="292100" dist="139700" dir="2700000" algn="tl" rotWithShape="0">
              <a:srgbClr val="333333">
                <a:alpha val="65000"/>
              </a:srgbClr>
            </a:outerShdw>
          </a:effectLst>
        </p:spPr>
      </p:pic>
      <p:sp>
        <p:nvSpPr>
          <p:cNvPr id="5" name="Right Arrow 4"/>
          <p:cNvSpPr/>
          <p:nvPr/>
        </p:nvSpPr>
        <p:spPr>
          <a:xfrm>
            <a:off x="334161" y="4397071"/>
            <a:ext cx="755374" cy="264538"/>
          </a:xfrm>
          <a:prstGeom prst="rightArrow">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smtClean="0"/>
          </a:p>
        </p:txBody>
      </p:sp>
    </p:spTree>
    <p:extLst>
      <p:ext uri="{BB962C8B-B14F-4D97-AF65-F5344CB8AC3E}">
        <p14:creationId xmlns:p14="http://schemas.microsoft.com/office/powerpoint/2010/main" xmlns="" val="1522526817"/>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Nové nástroje pro Web-Security reporting</a:t>
            </a:r>
            <a:endParaRPr lang="en-US" dirty="0"/>
          </a:p>
        </p:txBody>
      </p:sp>
      <p:sp>
        <p:nvSpPr>
          <p:cNvPr id="3" name="Inhaltsplatzhalter 2"/>
          <p:cNvSpPr>
            <a:spLocks noGrp="1"/>
          </p:cNvSpPr>
          <p:nvPr>
            <p:ph idx="1"/>
          </p:nvPr>
        </p:nvSpPr>
        <p:spPr>
          <a:xfrm>
            <a:off x="457200" y="1222744"/>
            <a:ext cx="8229600" cy="926690"/>
          </a:xfrm>
        </p:spPr>
        <p:txBody>
          <a:bodyPr>
            <a:noAutofit/>
          </a:bodyPr>
          <a:lstStyle/>
          <a:p>
            <a:r>
              <a:rPr lang="cs-CZ" b="1" i="1" dirty="0" smtClean="0"/>
              <a:t>Vzory reportů lze uložit pro příští použití</a:t>
            </a:r>
            <a:endParaRPr lang="en-US" b="1" i="1" dirty="0" smtClean="0"/>
          </a:p>
          <a:p>
            <a:r>
              <a:rPr lang="cs-CZ" b="1" i="1" dirty="0" smtClean="0"/>
              <a:t>Reporty lze okamžitě odeslat mailem, nebo lze nastavit seznamy adres pro automatické pravidelné generování a rozesílání</a:t>
            </a:r>
            <a:endParaRPr lang="en-US" b="1" i="1" dirty="0"/>
          </a:p>
        </p:txBody>
      </p:sp>
      <p:pic>
        <p:nvPicPr>
          <p:cNvPr id="4" name="Picture 2" descr="C:\Users\venom\Desktop\savedreports1.png"/>
          <p:cNvPicPr>
            <a:picLocks noChangeAspect="1" noChangeArrowheads="1"/>
          </p:cNvPicPr>
          <p:nvPr/>
        </p:nvPicPr>
        <p:blipFill rotWithShape="1">
          <a:blip r:embed="rId2" cstate="print">
            <a:extLst>
              <a:ext uri="{28A0092B-C50C-407E-A947-70E740481C1C}">
                <a14:useLocalDpi xmlns:a14="http://schemas.microsoft.com/office/drawing/2010/main" xmlns=""/>
              </a:ext>
            </a:extLst>
          </a:blip>
          <a:srcRect/>
          <a:stretch/>
        </p:blipFill>
        <p:spPr bwMode="auto">
          <a:xfrm>
            <a:off x="700253" y="2430106"/>
            <a:ext cx="7589520" cy="3338980"/>
          </a:xfrm>
          <a:prstGeom prst="rect">
            <a:avLst/>
          </a:prstGeom>
          <a:ln>
            <a:noFill/>
          </a:ln>
          <a:effectLst>
            <a:outerShdw blurRad="292100" dist="139700" dir="2700000" algn="tl" rotWithShape="0">
              <a:srgbClr val="333333">
                <a:alpha val="65000"/>
              </a:srgbClr>
            </a:outerShdw>
          </a:effectLs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1946963" y="4177688"/>
            <a:ext cx="3203648" cy="9712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54947405"/>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cs-CZ" dirty="0" smtClean="0"/>
              <a:t>Cena a licencování</a:t>
            </a:r>
            <a:endParaRPr lang="en-US" dirty="0"/>
          </a:p>
        </p:txBody>
      </p:sp>
      <p:sp>
        <p:nvSpPr>
          <p:cNvPr id="3" name="Inhaltsplatzhalter 2"/>
          <p:cNvSpPr>
            <a:spLocks noGrp="1"/>
          </p:cNvSpPr>
          <p:nvPr>
            <p:ph idx="1"/>
          </p:nvPr>
        </p:nvSpPr>
        <p:spPr>
          <a:xfrm>
            <a:off x="609600" y="4008849"/>
            <a:ext cx="8064896" cy="968544"/>
          </a:xfrm>
        </p:spPr>
        <p:txBody>
          <a:bodyPr/>
          <a:lstStyle/>
          <a:p>
            <a:pPr marL="0" indent="0" algn="ctr">
              <a:buClr>
                <a:schemeClr val="tx1"/>
              </a:buClr>
              <a:buNone/>
            </a:pPr>
            <a:r>
              <a:rPr lang="en-US" sz="2000" b="1" i="1" dirty="0" err="1" smtClean="0"/>
              <a:t>Astaro</a:t>
            </a:r>
            <a:r>
              <a:rPr lang="en-US" sz="2000" b="1" i="1" dirty="0" smtClean="0"/>
              <a:t> </a:t>
            </a:r>
            <a:r>
              <a:rPr lang="cs-CZ" sz="2000" b="1" i="1" dirty="0" err="1" smtClean="0"/>
              <a:t>Aplication</a:t>
            </a:r>
            <a:r>
              <a:rPr lang="cs-CZ" sz="2000" b="1" i="1" dirty="0" smtClean="0"/>
              <a:t> </a:t>
            </a:r>
            <a:r>
              <a:rPr lang="cs-CZ" sz="2000" b="1" i="1" dirty="0" err="1" smtClean="0"/>
              <a:t>Control</a:t>
            </a:r>
            <a:r>
              <a:rPr lang="cs-CZ" sz="2000" b="1" i="1" dirty="0" smtClean="0"/>
              <a:t> (NGFW) </a:t>
            </a:r>
            <a:r>
              <a:rPr lang="en-US" sz="2000" b="1" i="1" dirty="0" smtClean="0"/>
              <a:t> </a:t>
            </a:r>
            <a:r>
              <a:rPr lang="cs-CZ" sz="2000" b="1" i="1" dirty="0" smtClean="0">
                <a:solidFill>
                  <a:srgbClr val="EE7F00"/>
                </a:solidFill>
              </a:rPr>
              <a:t>je součástí Web </a:t>
            </a:r>
            <a:r>
              <a:rPr lang="cs-CZ" sz="2000" b="1" i="1" dirty="0" err="1" smtClean="0">
                <a:solidFill>
                  <a:srgbClr val="EE7F00"/>
                </a:solidFill>
              </a:rPr>
              <a:t>Security</a:t>
            </a:r>
            <a:r>
              <a:rPr lang="cs-CZ" sz="2000" b="1" i="1" dirty="0" smtClean="0">
                <a:solidFill>
                  <a:srgbClr val="EE7F00"/>
                </a:solidFill>
              </a:rPr>
              <a:t> </a:t>
            </a:r>
            <a:r>
              <a:rPr lang="cs-CZ" sz="2000" b="1" i="1" dirty="0" err="1" smtClean="0">
                <a:solidFill>
                  <a:srgbClr val="EE7F00"/>
                </a:solidFill>
              </a:rPr>
              <a:t>Subscription</a:t>
            </a:r>
            <a:endParaRPr lang="en-US" sz="2000" b="1" i="1" dirty="0" smtClean="0">
              <a:solidFill>
                <a:srgbClr val="EE7F00"/>
              </a:solidFill>
            </a:endParaRPr>
          </a:p>
        </p:txBody>
      </p:sp>
      <p:grpSp>
        <p:nvGrpSpPr>
          <p:cNvPr id="11" name="Group 10"/>
          <p:cNvGrpSpPr/>
          <p:nvPr/>
        </p:nvGrpSpPr>
        <p:grpSpPr>
          <a:xfrm>
            <a:off x="827584" y="2539826"/>
            <a:ext cx="6962479" cy="770235"/>
            <a:chOff x="21830" y="2479470"/>
            <a:chExt cx="6962479" cy="770235"/>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30" y="2479470"/>
              <a:ext cx="1132020" cy="706822"/>
            </a:xfrm>
            <a:prstGeom prst="rect">
              <a:avLst/>
            </a:prstGeom>
          </p:spPr>
        </p:pic>
        <p:pic>
          <p:nvPicPr>
            <p:cNvPr id="1026" name="Picture 2" descr="C:\Users\venom\Desktop\fortinet-logo-sm.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5422430" y="2767502"/>
              <a:ext cx="1561879" cy="47737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78014" y="2767502"/>
              <a:ext cx="1396621" cy="3282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78214" y="2695494"/>
              <a:ext cx="1668347" cy="554211"/>
            </a:xfrm>
            <a:prstGeom prst="rect">
              <a:avLst/>
            </a:prstGeom>
          </p:spPr>
        </p:pic>
      </p:grpSp>
      <p:sp>
        <p:nvSpPr>
          <p:cNvPr id="15" name="Inhaltsplatzhalter 2"/>
          <p:cNvSpPr txBox="1">
            <a:spLocks/>
          </p:cNvSpPr>
          <p:nvPr/>
        </p:nvSpPr>
        <p:spPr>
          <a:xfrm>
            <a:off x="609600" y="1201762"/>
            <a:ext cx="7962900" cy="490940"/>
          </a:xfrm>
          <a:prstGeom prst="rect">
            <a:avLst/>
          </a:prstGeom>
        </p:spPr>
        <p:txBody>
          <a:bodyPr/>
          <a:lstStyle>
            <a:lvl1pPr marL="201613" indent="-201613"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1pPr>
            <a:lvl2pPr marL="538163" indent="-296863"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2pPr>
            <a:lvl3pPr marL="806450" indent="-26828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3pPr>
            <a:lvl4pPr marL="1169988" indent="-36353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4pPr>
            <a:lvl5pPr marL="1438275" indent="-268288"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None/>
            </a:pPr>
            <a:r>
              <a:rPr lang="en-US" sz="2000" b="1" dirty="0" smtClean="0"/>
              <a:t>“</a:t>
            </a:r>
            <a:r>
              <a:rPr lang="cs-CZ" sz="2000" b="1" dirty="0" smtClean="0"/>
              <a:t>Nechceme SMB zákazníky</a:t>
            </a:r>
            <a:r>
              <a:rPr lang="en-US" sz="2000" b="1" dirty="0" smtClean="0"/>
              <a:t>.” </a:t>
            </a:r>
            <a:br>
              <a:rPr lang="en-US" sz="2000" b="1" dirty="0" smtClean="0"/>
            </a:br>
            <a:endParaRPr lang="en-US" sz="2000" b="1" dirty="0" smtClean="0"/>
          </a:p>
        </p:txBody>
      </p:sp>
      <p:grpSp>
        <p:nvGrpSpPr>
          <p:cNvPr id="10" name="Group 9"/>
          <p:cNvGrpSpPr/>
          <p:nvPr/>
        </p:nvGrpSpPr>
        <p:grpSpPr>
          <a:xfrm>
            <a:off x="916679" y="1692702"/>
            <a:ext cx="6106175" cy="421544"/>
            <a:chOff x="916679" y="1692702"/>
            <a:chExt cx="6106175" cy="421544"/>
          </a:xfrm>
        </p:grpSpPr>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220072" y="1700808"/>
              <a:ext cx="1802782" cy="413438"/>
            </a:xfrm>
            <a:prstGeom prst="rect">
              <a:avLst/>
            </a:prstGeom>
          </p:spPr>
        </p:pic>
        <p:sp>
          <p:nvSpPr>
            <p:cNvPr id="9" name="Rectangle 8"/>
            <p:cNvSpPr/>
            <p:nvPr/>
          </p:nvSpPr>
          <p:spPr>
            <a:xfrm>
              <a:off x="916679" y="1692702"/>
              <a:ext cx="3630161" cy="369332"/>
            </a:xfrm>
            <a:prstGeom prst="rect">
              <a:avLst/>
            </a:prstGeom>
          </p:spPr>
          <p:txBody>
            <a:bodyPr wrap="none">
              <a:spAutoFit/>
            </a:bodyPr>
            <a:lstStyle/>
            <a:p>
              <a:pPr>
                <a:buClr>
                  <a:schemeClr val="tx1"/>
                </a:buClr>
              </a:pPr>
              <a:r>
                <a:rPr lang="en-US" i="1" dirty="0"/>
                <a:t>– </a:t>
              </a:r>
              <a:r>
                <a:rPr lang="en-US" i="1" dirty="0" err="1"/>
                <a:t>Nir</a:t>
              </a:r>
              <a:r>
                <a:rPr lang="en-US" i="1" dirty="0"/>
                <a:t> </a:t>
              </a:r>
              <a:r>
                <a:rPr lang="en-US" i="1" dirty="0" err="1"/>
                <a:t>Zuk</a:t>
              </a:r>
              <a:r>
                <a:rPr lang="en-US" i="1" dirty="0"/>
                <a:t>, CTO </a:t>
              </a:r>
              <a:r>
                <a:rPr lang="en-US" i="1" dirty="0" err="1"/>
                <a:t>paloalto</a:t>
              </a:r>
              <a:r>
                <a:rPr lang="en-US" i="1" dirty="0"/>
                <a:t> Networks</a:t>
              </a:r>
            </a:p>
          </p:txBody>
        </p:sp>
      </p:grpSp>
      <p:pic>
        <p:nvPicPr>
          <p:cNvPr id="51202" name="Picture 2" descr="M:\Astaro_Image_Material\Icons\PNG's_transparent\Web_Security_Icon.png"/>
          <p:cNvPicPr>
            <a:picLocks noChangeAspect="1" noChangeArrowheads="1"/>
          </p:cNvPicPr>
          <p:nvPr/>
        </p:nvPicPr>
        <p:blipFill>
          <a:blip r:embed="rId8" cstate="print"/>
          <a:srcRect/>
          <a:stretch>
            <a:fillRect/>
          </a:stretch>
        </p:blipFill>
        <p:spPr bwMode="auto">
          <a:xfrm>
            <a:off x="2699974" y="4493121"/>
            <a:ext cx="3096344" cy="1958099"/>
          </a:xfrm>
          <a:prstGeom prst="rect">
            <a:avLst/>
          </a:prstGeom>
          <a:noFill/>
        </p:spPr>
      </p:pic>
    </p:spTree>
    <p:extLst>
      <p:ext uri="{BB962C8B-B14F-4D97-AF65-F5344CB8AC3E}">
        <p14:creationId xmlns:p14="http://schemas.microsoft.com/office/powerpoint/2010/main" xmlns="" val="20683022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1202"/>
                                        </p:tgtEl>
                                        <p:attrNameLst>
                                          <p:attrName>style.visibility</p:attrName>
                                        </p:attrNameLst>
                                      </p:cBhvr>
                                      <p:to>
                                        <p:strVal val="visible"/>
                                      </p:to>
                                    </p:set>
                                    <p:animEffect transition="in" filter="dissolve">
                                      <p:cBhvr>
                                        <p:cTn id="19" dur="500"/>
                                        <p:tgtEl>
                                          <p:spTgt spid="5120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cs-CZ" i="1" noProof="0" dirty="0" smtClean="0">
                <a:latin typeface="+mn-lt"/>
              </a:rPr>
              <a:t>Otázky a odpovědi</a:t>
            </a:r>
            <a:endParaRPr lang="en-US" i="1" noProof="0" dirty="0">
              <a:latin typeface="+mn-lt"/>
            </a:endParaRPr>
          </a:p>
        </p:txBody>
      </p:sp>
    </p:spTree>
    <p:extLst>
      <p:ext uri="{BB962C8B-B14F-4D97-AF65-F5344CB8AC3E}">
        <p14:creationId xmlns:p14="http://schemas.microsoft.com/office/powerpoint/2010/main" xmlns="" val="7349117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0" name="Rectangle 22"/>
          <p:cNvSpPr>
            <a:spLocks noChangeArrowheads="1"/>
          </p:cNvSpPr>
          <p:nvPr/>
        </p:nvSpPr>
        <p:spPr bwMode="auto">
          <a:xfrm>
            <a:off x="149087" y="1035878"/>
            <a:ext cx="8816009" cy="4731658"/>
          </a:xfrm>
          <a:prstGeom prst="rect">
            <a:avLst/>
          </a:prstGeom>
          <a:solidFill>
            <a:schemeClr val="tx1"/>
          </a:solidFill>
          <a:ln w="9525">
            <a:noFill/>
            <a:miter lim="800000"/>
            <a:headEnd/>
            <a:tailEnd/>
          </a:ln>
          <a:effectLst>
            <a:outerShdw blurRad="50800" dist="38100" dir="2700000" algn="tl" rotWithShape="0">
              <a:prstClr val="black">
                <a:alpha val="40000"/>
              </a:prstClr>
            </a:outerShdw>
          </a:effectLst>
        </p:spPr>
        <p:txBody>
          <a:bodyPr anchor="ctr">
            <a:normAutofit fontScale="77500" lnSpcReduction="20000"/>
          </a:bodyPr>
          <a:lstStyle/>
          <a:p>
            <a:pPr algn="ctr">
              <a:lnSpc>
                <a:spcPct val="120000"/>
              </a:lnSpc>
            </a:pPr>
            <a:r>
              <a:rPr lang="en-GB" sz="2800" b="1" dirty="0" smtClean="0">
                <a:solidFill>
                  <a:schemeClr val="bg1"/>
                </a:solidFill>
              </a:rPr>
              <a:t>Crackers   </a:t>
            </a:r>
            <a:r>
              <a:rPr lang="en-GB" sz="3600" b="1" dirty="0" smtClean="0">
                <a:solidFill>
                  <a:schemeClr val="bg1"/>
                </a:solidFill>
              </a:rPr>
              <a:t>Botnets</a:t>
            </a:r>
            <a:r>
              <a:rPr lang="en-GB" sz="2800" b="1" dirty="0" smtClean="0">
                <a:solidFill>
                  <a:schemeClr val="bg1"/>
                </a:solidFill>
              </a:rPr>
              <a:t> Spam </a:t>
            </a:r>
            <a:r>
              <a:rPr lang="en-GB" sz="3200" b="1" dirty="0" smtClean="0">
                <a:solidFill>
                  <a:schemeClr val="bg1"/>
                </a:solidFill>
              </a:rPr>
              <a:t>Phishing</a:t>
            </a:r>
            <a:r>
              <a:rPr lang="en-GB" sz="2800" b="1" dirty="0" smtClean="0">
                <a:solidFill>
                  <a:schemeClr val="bg1"/>
                </a:solidFill>
              </a:rPr>
              <a:t>     </a:t>
            </a:r>
            <a:r>
              <a:rPr lang="en-GB" sz="2400" b="1" dirty="0" smtClean="0">
                <a:solidFill>
                  <a:schemeClr val="bg1"/>
                </a:solidFill>
              </a:rPr>
              <a:t>Scam</a:t>
            </a:r>
            <a:r>
              <a:rPr lang="en-GB" sz="2800" b="1" dirty="0" smtClean="0">
                <a:solidFill>
                  <a:schemeClr val="bg1"/>
                </a:solidFill>
              </a:rPr>
              <a:t> Hoax </a:t>
            </a:r>
            <a:r>
              <a:rPr lang="en-GB" sz="4000" b="1" dirty="0" smtClean="0">
                <a:solidFill>
                  <a:schemeClr val="bg1"/>
                </a:solidFill>
              </a:rPr>
              <a:t>Viruses</a:t>
            </a:r>
            <a:r>
              <a:rPr lang="en-GB" sz="2800" b="1" dirty="0" smtClean="0">
                <a:solidFill>
                  <a:schemeClr val="bg1"/>
                </a:solidFill>
              </a:rPr>
              <a:t> Spyware </a:t>
            </a:r>
            <a:r>
              <a:rPr lang="en-GB" sz="2400" b="1" dirty="0" err="1" smtClean="0">
                <a:solidFill>
                  <a:schemeClr val="bg1"/>
                </a:solidFill>
              </a:rPr>
              <a:t>Gray</a:t>
            </a:r>
            <a:r>
              <a:rPr lang="en-GB" sz="2400" b="1" dirty="0" smtClean="0">
                <a:solidFill>
                  <a:schemeClr val="bg1"/>
                </a:solidFill>
              </a:rPr>
              <a:t> ware</a:t>
            </a:r>
            <a:r>
              <a:rPr lang="en-GB" sz="2800" b="1" dirty="0" smtClean="0">
                <a:solidFill>
                  <a:schemeClr val="bg1"/>
                </a:solidFill>
              </a:rPr>
              <a:t>   </a:t>
            </a:r>
            <a:r>
              <a:rPr lang="en-GB" sz="3600" b="1" dirty="0" smtClean="0">
                <a:solidFill>
                  <a:schemeClr val="bg1"/>
                </a:solidFill>
              </a:rPr>
              <a:t>Intrusions</a:t>
            </a:r>
            <a:r>
              <a:rPr lang="en-GB" sz="2800" b="1" dirty="0" smtClean="0">
                <a:solidFill>
                  <a:schemeClr val="bg1"/>
                </a:solidFill>
              </a:rPr>
              <a:t> Denial of Service </a:t>
            </a:r>
            <a:r>
              <a:rPr lang="en-GB" sz="2800" b="1" i="1" dirty="0" smtClean="0">
                <a:solidFill>
                  <a:schemeClr val="bg1"/>
                </a:solidFill>
              </a:rPr>
              <a:t>Distributed</a:t>
            </a:r>
            <a:r>
              <a:rPr lang="en-GB" sz="2800" b="1" dirty="0" smtClean="0">
                <a:solidFill>
                  <a:schemeClr val="bg1"/>
                </a:solidFill>
              </a:rPr>
              <a:t>  Denial of Service </a:t>
            </a:r>
            <a:r>
              <a:rPr lang="en-GB" sz="2000" b="1" dirty="0" smtClean="0">
                <a:solidFill>
                  <a:schemeClr val="bg1"/>
                </a:solidFill>
              </a:rPr>
              <a:t>Ping floods</a:t>
            </a:r>
            <a:r>
              <a:rPr lang="en-GB" sz="2800" b="1" dirty="0" smtClean="0">
                <a:solidFill>
                  <a:schemeClr val="bg1"/>
                </a:solidFill>
              </a:rPr>
              <a:t>    </a:t>
            </a:r>
            <a:r>
              <a:rPr lang="en-GB" sz="3200" b="1" dirty="0" smtClean="0">
                <a:solidFill>
                  <a:schemeClr val="bg1"/>
                </a:solidFill>
              </a:rPr>
              <a:t>Eavesdropper</a:t>
            </a:r>
            <a:r>
              <a:rPr lang="en-GB" sz="2800" b="1" dirty="0" smtClean="0">
                <a:solidFill>
                  <a:schemeClr val="bg1"/>
                </a:solidFill>
              </a:rPr>
              <a:t> </a:t>
            </a:r>
            <a:r>
              <a:rPr lang="en-GB" sz="2000" b="1" dirty="0" smtClean="0">
                <a:solidFill>
                  <a:schemeClr val="bg1"/>
                </a:solidFill>
              </a:rPr>
              <a:t>Script Kiddies</a:t>
            </a:r>
            <a:r>
              <a:rPr lang="en-GB" sz="2800" b="1" dirty="0" smtClean="0">
                <a:solidFill>
                  <a:schemeClr val="bg1"/>
                </a:solidFill>
              </a:rPr>
              <a:t>     Espionage Malware </a:t>
            </a:r>
            <a:r>
              <a:rPr lang="en-GB" sz="3200" b="1" dirty="0" smtClean="0">
                <a:solidFill>
                  <a:schemeClr val="bg1"/>
                </a:solidFill>
              </a:rPr>
              <a:t>Root kits</a:t>
            </a:r>
            <a:r>
              <a:rPr lang="en-GB" sz="2800" b="1" dirty="0" smtClean="0">
                <a:solidFill>
                  <a:schemeClr val="bg1"/>
                </a:solidFill>
              </a:rPr>
              <a:t>    </a:t>
            </a:r>
            <a:r>
              <a:rPr lang="en-GB" sz="2400" b="1" dirty="0" smtClean="0">
                <a:solidFill>
                  <a:schemeClr val="bg1"/>
                </a:solidFill>
              </a:rPr>
              <a:t>Adware</a:t>
            </a:r>
            <a:r>
              <a:rPr lang="en-GB" sz="2800" b="1" dirty="0" smtClean="0">
                <a:solidFill>
                  <a:schemeClr val="bg1"/>
                </a:solidFill>
              </a:rPr>
              <a:t> P2P File sharing </a:t>
            </a:r>
            <a:r>
              <a:rPr lang="en-GB" sz="3600" b="1" dirty="0" smtClean="0">
                <a:solidFill>
                  <a:schemeClr val="bg1"/>
                </a:solidFill>
              </a:rPr>
              <a:t>Trojans</a:t>
            </a:r>
            <a:r>
              <a:rPr lang="en-GB" sz="2800" b="1" dirty="0" smtClean="0">
                <a:solidFill>
                  <a:schemeClr val="bg1"/>
                </a:solidFill>
              </a:rPr>
              <a:t> Spit Bots </a:t>
            </a:r>
            <a:r>
              <a:rPr lang="en-GB" sz="2000" b="1" dirty="0" smtClean="0">
                <a:solidFill>
                  <a:schemeClr val="bg1"/>
                </a:solidFill>
              </a:rPr>
              <a:t>Backdoors</a:t>
            </a:r>
            <a:r>
              <a:rPr lang="en-GB" sz="2800" b="1" dirty="0" smtClean="0">
                <a:solidFill>
                  <a:schemeClr val="bg1"/>
                </a:solidFill>
              </a:rPr>
              <a:t>   Buffer Overflows   </a:t>
            </a:r>
            <a:r>
              <a:rPr lang="en-GB" sz="2400" b="1" dirty="0" smtClean="0">
                <a:solidFill>
                  <a:schemeClr val="bg1"/>
                </a:solidFill>
              </a:rPr>
              <a:t>Hackers</a:t>
            </a:r>
            <a:r>
              <a:rPr lang="en-GB" sz="2800" b="1" dirty="0" smtClean="0">
                <a:solidFill>
                  <a:schemeClr val="bg1"/>
                </a:solidFill>
              </a:rPr>
              <a:t>   </a:t>
            </a:r>
            <a:r>
              <a:rPr lang="en-GB" sz="2800" b="1" dirty="0" err="1" smtClean="0">
                <a:solidFill>
                  <a:schemeClr val="bg1"/>
                </a:solidFill>
              </a:rPr>
              <a:t>Malcode</a:t>
            </a:r>
            <a:r>
              <a:rPr lang="en-GB" sz="2800" b="1" dirty="0" smtClean="0">
                <a:solidFill>
                  <a:schemeClr val="bg1"/>
                </a:solidFill>
              </a:rPr>
              <a:t> Bugs </a:t>
            </a:r>
            <a:r>
              <a:rPr lang="en-GB" sz="3200" b="1" dirty="0" smtClean="0">
                <a:solidFill>
                  <a:schemeClr val="bg1"/>
                </a:solidFill>
              </a:rPr>
              <a:t>Key loggers</a:t>
            </a:r>
            <a:r>
              <a:rPr lang="en-GB" sz="2800" b="1" dirty="0" smtClean="0">
                <a:solidFill>
                  <a:schemeClr val="bg1"/>
                </a:solidFill>
              </a:rPr>
              <a:t> Crime ware </a:t>
            </a:r>
            <a:r>
              <a:rPr lang="en-GB" sz="3200" b="1" dirty="0" smtClean="0">
                <a:solidFill>
                  <a:schemeClr val="bg1"/>
                </a:solidFill>
              </a:rPr>
              <a:t>Pharming</a:t>
            </a:r>
            <a:r>
              <a:rPr lang="en-GB" sz="2800" b="1" dirty="0" smtClean="0">
                <a:solidFill>
                  <a:schemeClr val="bg1"/>
                </a:solidFill>
              </a:rPr>
              <a:t> </a:t>
            </a:r>
            <a:r>
              <a:rPr lang="en-GB" sz="2000" b="1" dirty="0" smtClean="0">
                <a:solidFill>
                  <a:schemeClr val="bg1"/>
                </a:solidFill>
              </a:rPr>
              <a:t>Competitors</a:t>
            </a:r>
            <a:r>
              <a:rPr lang="en-GB" sz="2800" b="1" dirty="0" smtClean="0">
                <a:solidFill>
                  <a:schemeClr val="bg1"/>
                </a:solidFill>
              </a:rPr>
              <a:t> </a:t>
            </a:r>
            <a:r>
              <a:rPr lang="en-GB" sz="2400" b="1" dirty="0" smtClean="0">
                <a:solidFill>
                  <a:schemeClr val="bg1"/>
                </a:solidFill>
              </a:rPr>
              <a:t>Identity theft</a:t>
            </a:r>
            <a:r>
              <a:rPr lang="en-GB" sz="2800" b="1" dirty="0" smtClean="0">
                <a:solidFill>
                  <a:schemeClr val="bg1"/>
                </a:solidFill>
              </a:rPr>
              <a:t> </a:t>
            </a:r>
            <a:r>
              <a:rPr lang="en-GB" sz="3200" b="1" dirty="0" smtClean="0">
                <a:solidFill>
                  <a:schemeClr val="bg1"/>
                </a:solidFill>
              </a:rPr>
              <a:t>Exploits</a:t>
            </a:r>
            <a:r>
              <a:rPr lang="en-GB" sz="2800" b="1" dirty="0" smtClean="0">
                <a:solidFill>
                  <a:schemeClr val="bg1"/>
                </a:solidFill>
              </a:rPr>
              <a:t> 	  DNS poisoning    </a:t>
            </a:r>
            <a:r>
              <a:rPr lang="en-GB" sz="2400" b="1" dirty="0" err="1" smtClean="0">
                <a:solidFill>
                  <a:schemeClr val="bg1"/>
                </a:solidFill>
              </a:rPr>
              <a:t>Snarf</a:t>
            </a:r>
            <a:r>
              <a:rPr lang="en-GB" sz="2400" b="1" dirty="0" smtClean="0">
                <a:solidFill>
                  <a:schemeClr val="bg1"/>
                </a:solidFill>
              </a:rPr>
              <a:t> attacks</a:t>
            </a:r>
            <a:r>
              <a:rPr lang="en-GB" sz="2800" b="1" dirty="0" smtClean="0">
                <a:solidFill>
                  <a:schemeClr val="bg1"/>
                </a:solidFill>
              </a:rPr>
              <a:t> </a:t>
            </a:r>
            <a:r>
              <a:rPr lang="en-GB" sz="3600" b="1" dirty="0" smtClean="0">
                <a:solidFill>
                  <a:schemeClr val="bg1"/>
                </a:solidFill>
              </a:rPr>
              <a:t>Spam bots</a:t>
            </a:r>
            <a:r>
              <a:rPr lang="en-GB" sz="2800" b="1" dirty="0" smtClean="0">
                <a:solidFill>
                  <a:schemeClr val="bg1"/>
                </a:solidFill>
              </a:rPr>
              <a:t> Spy bots </a:t>
            </a:r>
            <a:r>
              <a:rPr lang="en-GB" sz="2400" b="1" dirty="0" smtClean="0">
                <a:solidFill>
                  <a:schemeClr val="bg1"/>
                </a:solidFill>
              </a:rPr>
              <a:t>Trap doors</a:t>
            </a:r>
            <a:r>
              <a:rPr lang="en-GB" sz="2800" b="1" dirty="0" smtClean="0">
                <a:solidFill>
                  <a:schemeClr val="bg1"/>
                </a:solidFill>
              </a:rPr>
              <a:t>        </a:t>
            </a:r>
            <a:r>
              <a:rPr lang="en-GB" sz="3200" b="1" dirty="0" smtClean="0">
                <a:solidFill>
                  <a:schemeClr val="bg1"/>
                </a:solidFill>
              </a:rPr>
              <a:t>War driving</a:t>
            </a:r>
            <a:r>
              <a:rPr lang="en-GB" sz="2800" b="1" dirty="0" smtClean="0">
                <a:solidFill>
                  <a:schemeClr val="bg1"/>
                </a:solidFill>
              </a:rPr>
              <a:t> </a:t>
            </a:r>
            <a:r>
              <a:rPr lang="en-GB" sz="2800" b="1" dirty="0" err="1" smtClean="0">
                <a:solidFill>
                  <a:schemeClr val="bg1"/>
                </a:solidFill>
              </a:rPr>
              <a:t>Ransomware</a:t>
            </a:r>
            <a:r>
              <a:rPr lang="en-GB" sz="2800" b="1" dirty="0" smtClean="0">
                <a:solidFill>
                  <a:schemeClr val="bg1"/>
                </a:solidFill>
              </a:rPr>
              <a:t> </a:t>
            </a:r>
            <a:r>
              <a:rPr lang="en-GB" sz="2400" b="1" dirty="0" smtClean="0">
                <a:solidFill>
                  <a:schemeClr val="bg1"/>
                </a:solidFill>
              </a:rPr>
              <a:t>ASCII bombs</a:t>
            </a:r>
            <a:r>
              <a:rPr lang="en-GB" sz="2800" b="1" dirty="0" smtClean="0">
                <a:solidFill>
                  <a:schemeClr val="bg1"/>
                </a:solidFill>
              </a:rPr>
              <a:t>       </a:t>
            </a:r>
            <a:r>
              <a:rPr lang="en-GB" sz="3200" b="1" dirty="0" err="1" smtClean="0">
                <a:solidFill>
                  <a:schemeClr val="bg1"/>
                </a:solidFill>
              </a:rPr>
              <a:t>Bluesnarfing</a:t>
            </a:r>
            <a:r>
              <a:rPr lang="en-GB" sz="2800" b="1" dirty="0" smtClean="0">
                <a:solidFill>
                  <a:schemeClr val="bg1"/>
                </a:solidFill>
              </a:rPr>
              <a:t> Worms Decrypting </a:t>
            </a:r>
            <a:r>
              <a:rPr lang="en-GB" sz="2000" b="1" dirty="0" smtClean="0">
                <a:solidFill>
                  <a:schemeClr val="bg1"/>
                </a:solidFill>
              </a:rPr>
              <a:t>Reverse engineering</a:t>
            </a:r>
            <a:r>
              <a:rPr lang="en-GB" sz="2800" b="1" dirty="0" smtClean="0">
                <a:solidFill>
                  <a:schemeClr val="bg1"/>
                </a:solidFill>
              </a:rPr>
              <a:t> </a:t>
            </a:r>
            <a:r>
              <a:rPr lang="en-GB" sz="2400" b="1" dirty="0" smtClean="0">
                <a:solidFill>
                  <a:schemeClr val="bg1"/>
                </a:solidFill>
              </a:rPr>
              <a:t>Phreaking</a:t>
            </a:r>
            <a:r>
              <a:rPr lang="en-GB" sz="2800" b="1" dirty="0" smtClean="0">
                <a:solidFill>
                  <a:schemeClr val="bg1"/>
                </a:solidFill>
              </a:rPr>
              <a:t> </a:t>
            </a:r>
            <a:r>
              <a:rPr lang="en-GB" sz="3200" b="1" dirty="0" smtClean="0">
                <a:solidFill>
                  <a:schemeClr val="bg1"/>
                </a:solidFill>
              </a:rPr>
              <a:t>Port Scanning</a:t>
            </a:r>
            <a:endParaRPr lang="en-GB" b="1" dirty="0">
              <a:solidFill>
                <a:schemeClr val="bg1"/>
              </a:solidFill>
            </a:endParaRPr>
          </a:p>
        </p:txBody>
      </p:sp>
      <p:sp>
        <p:nvSpPr>
          <p:cNvPr id="3" name="Titel 2"/>
          <p:cNvSpPr>
            <a:spLocks noGrp="1"/>
          </p:cNvSpPr>
          <p:nvPr>
            <p:ph type="title"/>
          </p:nvPr>
        </p:nvSpPr>
        <p:spPr/>
        <p:txBody>
          <a:bodyPr/>
          <a:lstStyle/>
          <a:p>
            <a:r>
              <a:rPr lang="cs-CZ" dirty="0" smtClean="0"/>
              <a:t>Internetové hrozby na vzestupu</a:t>
            </a:r>
            <a:endParaRPr lang="en-GB"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54"/>
          <p:cNvGrpSpPr>
            <a:grpSpLocks/>
          </p:cNvGrpSpPr>
          <p:nvPr/>
        </p:nvGrpSpPr>
        <p:grpSpPr bwMode="auto">
          <a:xfrm>
            <a:off x="762000" y="1952625"/>
            <a:ext cx="1846263" cy="3657600"/>
            <a:chOff x="1549153" y="1524000"/>
            <a:chExt cx="1846556" cy="3657600"/>
          </a:xfrm>
        </p:grpSpPr>
        <p:pic>
          <p:nvPicPr>
            <p:cNvPr id="1034" name="Picture 10"/>
            <p:cNvPicPr>
              <a:picLocks noChangeAspect="1" noChangeArrowheads="1"/>
            </p:cNvPicPr>
            <p:nvPr/>
          </p:nvPicPr>
          <p:blipFill>
            <a:blip r:embed="rId3" cstate="print"/>
            <a:srcRect t="5193"/>
            <a:stretch>
              <a:fillRect/>
            </a:stretch>
          </p:blipFill>
          <p:spPr bwMode="auto">
            <a:xfrm>
              <a:off x="1549153" y="1524000"/>
              <a:ext cx="1846556" cy="3657600"/>
            </a:xfrm>
            <a:prstGeom prst="rect">
              <a:avLst/>
            </a:prstGeom>
            <a:noFill/>
            <a:ln w="9525">
              <a:noFill/>
              <a:miter lim="800000"/>
              <a:headEnd/>
              <a:tailEnd/>
            </a:ln>
            <a:effectLst>
              <a:outerShdw algn="tl" rotWithShape="0">
                <a:srgbClr val="000000">
                  <a:alpha val="70000"/>
                </a:srgbClr>
              </a:outerShdw>
            </a:effectLst>
          </p:spPr>
        </p:pic>
        <p:sp>
          <p:nvSpPr>
            <p:cNvPr id="62" name="Rechteck 61"/>
            <p:cNvSpPr/>
            <p:nvPr/>
          </p:nvSpPr>
          <p:spPr bwMode="auto">
            <a:xfrm>
              <a:off x="1676173" y="1627188"/>
              <a:ext cx="1568699" cy="3409950"/>
            </a:xfrm>
            <a:prstGeom prst="rect">
              <a:avLst/>
            </a:prstGeom>
            <a:solidFill>
              <a:schemeClr val="accent3">
                <a:lumMod val="85000"/>
              </a:schemeClr>
            </a:solidFill>
            <a:ln w="9525" cap="flat" cmpd="sng" algn="ctr">
              <a:solidFill>
                <a:schemeClr val="bg1"/>
              </a:solidFill>
              <a:prstDash val="solid"/>
              <a:round/>
              <a:headEnd type="none" w="med" len="med"/>
              <a:tailEnd type="none" w="med" len="med"/>
            </a:ln>
            <a:effectLst/>
          </p:spPr>
          <p:txBody>
            <a:bodyPr/>
            <a:lstStyle/>
            <a:p>
              <a:pPr>
                <a:defRPr/>
              </a:pPr>
              <a:endParaRPr lang="de-DE">
                <a:latin typeface="Arial" charset="0"/>
                <a:cs typeface="Arial" charset="0"/>
              </a:endParaRPr>
            </a:p>
          </p:txBody>
        </p:sp>
      </p:grpSp>
      <p:grpSp>
        <p:nvGrpSpPr>
          <p:cNvPr id="3" name="Gruppieren 53"/>
          <p:cNvGrpSpPr>
            <a:grpSpLocks/>
          </p:cNvGrpSpPr>
          <p:nvPr/>
        </p:nvGrpSpPr>
        <p:grpSpPr bwMode="auto">
          <a:xfrm>
            <a:off x="878646" y="2805113"/>
            <a:ext cx="2242961" cy="349250"/>
            <a:chOff x="2123700" y="2633246"/>
            <a:chExt cx="2242092" cy="349602"/>
          </a:xfrm>
        </p:grpSpPr>
        <p:sp>
          <p:nvSpPr>
            <p:cNvPr id="21510" name="Textfeld 8"/>
            <p:cNvSpPr txBox="1">
              <a:spLocks noChangeArrowheads="1"/>
            </p:cNvSpPr>
            <p:nvPr/>
          </p:nvSpPr>
          <p:spPr bwMode="auto">
            <a:xfrm>
              <a:off x="3934431" y="2633246"/>
              <a:ext cx="431361" cy="308087"/>
            </a:xfrm>
            <a:prstGeom prst="rect">
              <a:avLst/>
            </a:prstGeom>
            <a:noFill/>
            <a:ln w="9525">
              <a:noFill/>
              <a:miter lim="800000"/>
              <a:headEnd/>
              <a:tailEnd/>
            </a:ln>
          </p:spPr>
          <p:txBody>
            <a:bodyPr wrap="none">
              <a:spAutoFit/>
            </a:bodyPr>
            <a:lstStyle/>
            <a:p>
              <a:r>
                <a:rPr lang="de-DE" sz="1400" b="0" dirty="0"/>
                <a:t>IPS</a:t>
              </a:r>
            </a:p>
          </p:txBody>
        </p:sp>
        <p:pic>
          <p:nvPicPr>
            <p:cNvPr id="21511" name="Picture 14"/>
            <p:cNvPicPr>
              <a:picLocks noChangeAspect="1" noChangeArrowheads="1"/>
            </p:cNvPicPr>
            <p:nvPr/>
          </p:nvPicPr>
          <p:blipFill>
            <a:blip r:embed="rId4" cstate="screen"/>
            <a:srcRect/>
            <a:stretch>
              <a:fillRect/>
            </a:stretch>
          </p:blipFill>
          <p:spPr bwMode="auto">
            <a:xfrm>
              <a:off x="2123700" y="2660783"/>
              <a:ext cx="1620000" cy="322065"/>
            </a:xfrm>
            <a:prstGeom prst="rect">
              <a:avLst/>
            </a:prstGeom>
            <a:noFill/>
            <a:ln w="9525">
              <a:noFill/>
              <a:miter lim="800000"/>
              <a:headEnd/>
              <a:tailEnd/>
            </a:ln>
          </p:spPr>
        </p:pic>
      </p:grpSp>
      <p:grpSp>
        <p:nvGrpSpPr>
          <p:cNvPr id="4" name="Gruppieren 62"/>
          <p:cNvGrpSpPr>
            <a:grpSpLocks/>
          </p:cNvGrpSpPr>
          <p:nvPr/>
        </p:nvGrpSpPr>
        <p:grpSpPr bwMode="auto">
          <a:xfrm>
            <a:off x="893208" y="3167059"/>
            <a:ext cx="3497512" cy="307777"/>
            <a:chOff x="2138363" y="2956352"/>
            <a:chExt cx="3496855" cy="308157"/>
          </a:xfrm>
        </p:grpSpPr>
        <p:sp>
          <p:nvSpPr>
            <p:cNvPr id="21514" name="Textfeld 9"/>
            <p:cNvSpPr txBox="1">
              <a:spLocks noChangeArrowheads="1"/>
            </p:cNvSpPr>
            <p:nvPr/>
          </p:nvSpPr>
          <p:spPr bwMode="auto">
            <a:xfrm>
              <a:off x="3934431" y="2956352"/>
              <a:ext cx="1700787" cy="308157"/>
            </a:xfrm>
            <a:prstGeom prst="rect">
              <a:avLst/>
            </a:prstGeom>
            <a:noFill/>
            <a:ln w="9525">
              <a:noFill/>
              <a:miter lim="800000"/>
              <a:headEnd/>
              <a:tailEnd/>
            </a:ln>
          </p:spPr>
          <p:txBody>
            <a:bodyPr wrap="none">
              <a:spAutoFit/>
            </a:bodyPr>
            <a:lstStyle/>
            <a:p>
              <a:r>
                <a:rPr lang="de-DE" sz="1400" b="0" dirty="0"/>
                <a:t>SSL VPN Gateway</a:t>
              </a:r>
            </a:p>
          </p:txBody>
        </p:sp>
        <p:pic>
          <p:nvPicPr>
            <p:cNvPr id="21515" name="Picture 18"/>
            <p:cNvPicPr>
              <a:picLocks noChangeAspect="1" noChangeArrowheads="1"/>
            </p:cNvPicPr>
            <p:nvPr/>
          </p:nvPicPr>
          <p:blipFill>
            <a:blip r:embed="rId5" cstate="print"/>
            <a:srcRect/>
            <a:stretch>
              <a:fillRect/>
            </a:stretch>
          </p:blipFill>
          <p:spPr bwMode="auto">
            <a:xfrm>
              <a:off x="2138363" y="3045975"/>
              <a:ext cx="1585912" cy="159309"/>
            </a:xfrm>
            <a:prstGeom prst="rect">
              <a:avLst/>
            </a:prstGeom>
            <a:noFill/>
            <a:ln w="9525">
              <a:noFill/>
              <a:miter lim="800000"/>
              <a:headEnd/>
              <a:tailEnd/>
            </a:ln>
          </p:spPr>
        </p:pic>
      </p:grpSp>
      <p:grpSp>
        <p:nvGrpSpPr>
          <p:cNvPr id="5" name="Gruppieren 55"/>
          <p:cNvGrpSpPr>
            <a:grpSpLocks/>
          </p:cNvGrpSpPr>
          <p:nvPr/>
        </p:nvGrpSpPr>
        <p:grpSpPr bwMode="auto">
          <a:xfrm>
            <a:off x="878528" y="3516314"/>
            <a:ext cx="3619536" cy="307777"/>
            <a:chOff x="2123700" y="3505200"/>
            <a:chExt cx="3618942" cy="306716"/>
          </a:xfrm>
        </p:grpSpPr>
        <p:sp>
          <p:nvSpPr>
            <p:cNvPr id="21518" name="Textfeld 10"/>
            <p:cNvSpPr txBox="1">
              <a:spLocks noChangeArrowheads="1"/>
            </p:cNvSpPr>
            <p:nvPr/>
          </p:nvSpPr>
          <p:spPr bwMode="auto">
            <a:xfrm>
              <a:off x="3934431" y="3505200"/>
              <a:ext cx="1808211" cy="306716"/>
            </a:xfrm>
            <a:prstGeom prst="rect">
              <a:avLst/>
            </a:prstGeom>
            <a:noFill/>
            <a:ln w="9525">
              <a:noFill/>
              <a:miter lim="800000"/>
              <a:headEnd/>
              <a:tailEnd/>
            </a:ln>
          </p:spPr>
          <p:txBody>
            <a:bodyPr wrap="none">
              <a:spAutoFit/>
            </a:bodyPr>
            <a:lstStyle/>
            <a:p>
              <a:r>
                <a:rPr lang="de-DE" sz="1400" b="0" dirty="0" smtClean="0"/>
                <a:t>E-Mail/Spam </a:t>
              </a:r>
              <a:r>
                <a:rPr lang="de-DE" sz="1400" b="0" dirty="0"/>
                <a:t>Filter</a:t>
              </a:r>
            </a:p>
          </p:txBody>
        </p:sp>
        <p:pic>
          <p:nvPicPr>
            <p:cNvPr id="21519" name="Picture 20"/>
            <p:cNvPicPr>
              <a:picLocks noChangeAspect="1" noChangeArrowheads="1"/>
            </p:cNvPicPr>
            <p:nvPr/>
          </p:nvPicPr>
          <p:blipFill>
            <a:blip r:embed="rId6" cstate="screen"/>
            <a:srcRect/>
            <a:stretch>
              <a:fillRect/>
            </a:stretch>
          </p:blipFill>
          <p:spPr bwMode="auto">
            <a:xfrm>
              <a:off x="2123700" y="3571021"/>
              <a:ext cx="1620000" cy="147825"/>
            </a:xfrm>
            <a:prstGeom prst="rect">
              <a:avLst/>
            </a:prstGeom>
            <a:noFill/>
            <a:ln w="9525">
              <a:noFill/>
              <a:miter lim="800000"/>
              <a:headEnd/>
              <a:tailEnd/>
            </a:ln>
          </p:spPr>
        </p:pic>
      </p:grpSp>
      <p:grpSp>
        <p:nvGrpSpPr>
          <p:cNvPr id="6" name="Gruppieren 63"/>
          <p:cNvGrpSpPr>
            <a:grpSpLocks/>
          </p:cNvGrpSpPr>
          <p:nvPr/>
        </p:nvGrpSpPr>
        <p:grpSpPr bwMode="auto">
          <a:xfrm>
            <a:off x="862600" y="4238621"/>
            <a:ext cx="2856472" cy="307777"/>
            <a:chOff x="1649794" y="3928152"/>
            <a:chExt cx="2856059" cy="308156"/>
          </a:xfrm>
        </p:grpSpPr>
        <p:sp>
          <p:nvSpPr>
            <p:cNvPr id="21522" name="Textfeld 11"/>
            <p:cNvSpPr txBox="1">
              <a:spLocks noChangeArrowheads="1"/>
            </p:cNvSpPr>
            <p:nvPr/>
          </p:nvSpPr>
          <p:spPr bwMode="auto">
            <a:xfrm>
              <a:off x="3460525" y="3928152"/>
              <a:ext cx="1045328" cy="308156"/>
            </a:xfrm>
            <a:prstGeom prst="rect">
              <a:avLst/>
            </a:prstGeom>
            <a:noFill/>
            <a:ln w="9525">
              <a:noFill/>
              <a:miter lim="800000"/>
              <a:headEnd/>
              <a:tailEnd/>
            </a:ln>
          </p:spPr>
          <p:txBody>
            <a:bodyPr wrap="none">
              <a:spAutoFit/>
            </a:bodyPr>
            <a:lstStyle/>
            <a:p>
              <a:r>
                <a:rPr lang="de-DE" sz="1400" b="0" dirty="0" smtClean="0"/>
                <a:t>Web Filter</a:t>
              </a:r>
              <a:endParaRPr lang="de-DE" sz="1400" b="0" dirty="0"/>
            </a:p>
          </p:txBody>
        </p:sp>
        <p:pic>
          <p:nvPicPr>
            <p:cNvPr id="21523" name="Picture 24"/>
            <p:cNvPicPr>
              <a:picLocks noChangeAspect="1" noChangeArrowheads="1"/>
            </p:cNvPicPr>
            <p:nvPr/>
          </p:nvPicPr>
          <p:blipFill>
            <a:blip r:embed="rId7" cstate="screen"/>
            <a:srcRect/>
            <a:stretch>
              <a:fillRect/>
            </a:stretch>
          </p:blipFill>
          <p:spPr bwMode="auto">
            <a:xfrm>
              <a:off x="1649794" y="4017307"/>
              <a:ext cx="1620000" cy="160245"/>
            </a:xfrm>
            <a:prstGeom prst="rect">
              <a:avLst/>
            </a:prstGeom>
            <a:noFill/>
            <a:ln w="9525">
              <a:noFill/>
              <a:miter lim="800000"/>
              <a:headEnd/>
              <a:tailEnd/>
            </a:ln>
          </p:spPr>
        </p:pic>
      </p:grpSp>
      <p:grpSp>
        <p:nvGrpSpPr>
          <p:cNvPr id="7" name="Gruppieren 57"/>
          <p:cNvGrpSpPr>
            <a:grpSpLocks/>
          </p:cNvGrpSpPr>
          <p:nvPr/>
        </p:nvGrpSpPr>
        <p:grpSpPr bwMode="auto">
          <a:xfrm>
            <a:off x="878586" y="3867146"/>
            <a:ext cx="3606807" cy="307777"/>
            <a:chOff x="2123700" y="4191000"/>
            <a:chExt cx="3606027" cy="308255"/>
          </a:xfrm>
        </p:grpSpPr>
        <p:sp>
          <p:nvSpPr>
            <p:cNvPr id="21526" name="Textfeld 12"/>
            <p:cNvSpPr txBox="1">
              <a:spLocks noChangeArrowheads="1"/>
            </p:cNvSpPr>
            <p:nvPr/>
          </p:nvSpPr>
          <p:spPr bwMode="auto">
            <a:xfrm>
              <a:off x="3934431" y="4191000"/>
              <a:ext cx="1795296" cy="308255"/>
            </a:xfrm>
            <a:prstGeom prst="rect">
              <a:avLst/>
            </a:prstGeom>
            <a:noFill/>
            <a:ln w="9525">
              <a:noFill/>
              <a:miter lim="800000"/>
              <a:headEnd/>
              <a:tailEnd/>
            </a:ln>
          </p:spPr>
          <p:txBody>
            <a:bodyPr wrap="none">
              <a:spAutoFit/>
            </a:bodyPr>
            <a:lstStyle/>
            <a:p>
              <a:r>
                <a:rPr lang="de-DE" sz="1400" b="0" dirty="0"/>
                <a:t>GW </a:t>
              </a:r>
              <a:r>
                <a:rPr lang="de-DE" sz="1400" b="0" dirty="0" smtClean="0"/>
                <a:t>Antivirus Filter</a:t>
              </a:r>
              <a:endParaRPr lang="de-DE" sz="1400" b="0" dirty="0"/>
            </a:p>
          </p:txBody>
        </p:sp>
        <p:pic>
          <p:nvPicPr>
            <p:cNvPr id="21528" name="Picture 29"/>
            <p:cNvPicPr>
              <a:picLocks noChangeAspect="1" noChangeArrowheads="1"/>
            </p:cNvPicPr>
            <p:nvPr/>
          </p:nvPicPr>
          <p:blipFill>
            <a:blip r:embed="rId8" cstate="print"/>
            <a:srcRect/>
            <a:stretch>
              <a:fillRect/>
            </a:stretch>
          </p:blipFill>
          <p:spPr bwMode="auto">
            <a:xfrm>
              <a:off x="2123700" y="4295409"/>
              <a:ext cx="1620000" cy="143190"/>
            </a:xfrm>
            <a:prstGeom prst="rect">
              <a:avLst/>
            </a:prstGeom>
            <a:noFill/>
            <a:ln w="9525">
              <a:noFill/>
              <a:miter lim="800000"/>
              <a:headEnd/>
              <a:tailEnd/>
            </a:ln>
          </p:spPr>
        </p:pic>
      </p:grpSp>
      <p:grpSp>
        <p:nvGrpSpPr>
          <p:cNvPr id="8" name="Gruppieren 58"/>
          <p:cNvGrpSpPr>
            <a:grpSpLocks/>
          </p:cNvGrpSpPr>
          <p:nvPr/>
        </p:nvGrpSpPr>
        <p:grpSpPr bwMode="auto">
          <a:xfrm>
            <a:off x="870712" y="4649790"/>
            <a:ext cx="3651348" cy="307777"/>
            <a:chOff x="2115554" y="4572000"/>
            <a:chExt cx="3651513" cy="306716"/>
          </a:xfrm>
        </p:grpSpPr>
        <p:sp>
          <p:nvSpPr>
            <p:cNvPr id="21530" name="Textfeld 13"/>
            <p:cNvSpPr txBox="1">
              <a:spLocks noChangeArrowheads="1"/>
            </p:cNvSpPr>
            <p:nvPr/>
          </p:nvSpPr>
          <p:spPr bwMode="auto">
            <a:xfrm>
              <a:off x="3934431" y="4572000"/>
              <a:ext cx="1832636" cy="306716"/>
            </a:xfrm>
            <a:prstGeom prst="rect">
              <a:avLst/>
            </a:prstGeom>
            <a:noFill/>
            <a:ln w="9525">
              <a:noFill/>
              <a:miter lim="800000"/>
              <a:headEnd/>
              <a:tailEnd/>
            </a:ln>
          </p:spPr>
          <p:txBody>
            <a:bodyPr wrap="none">
              <a:spAutoFit/>
            </a:bodyPr>
            <a:lstStyle/>
            <a:p>
              <a:r>
                <a:rPr lang="de-DE" sz="1400" b="0" dirty="0"/>
                <a:t>WAN Link </a:t>
              </a:r>
              <a:r>
                <a:rPr lang="de-DE" sz="1400" b="0" dirty="0" err="1"/>
                <a:t>Balancer</a:t>
              </a:r>
              <a:endParaRPr lang="de-DE" sz="1400" b="0" dirty="0"/>
            </a:p>
          </p:txBody>
        </p:sp>
        <p:pic>
          <p:nvPicPr>
            <p:cNvPr id="1055" name="Picture 31"/>
            <p:cNvPicPr>
              <a:picLocks noChangeAspect="1" noChangeArrowheads="1"/>
            </p:cNvPicPr>
            <p:nvPr/>
          </p:nvPicPr>
          <p:blipFill>
            <a:blip r:embed="rId9" cstate="print"/>
            <a:srcRect/>
            <a:stretch>
              <a:fillRect/>
            </a:stretch>
          </p:blipFill>
          <p:spPr bwMode="auto">
            <a:xfrm>
              <a:off x="2115554" y="4640280"/>
              <a:ext cx="1633802" cy="188325"/>
            </a:xfrm>
            <a:prstGeom prst="rect">
              <a:avLst/>
            </a:prstGeom>
            <a:noFill/>
          </p:spPr>
        </p:pic>
      </p:grpSp>
      <p:grpSp>
        <p:nvGrpSpPr>
          <p:cNvPr id="9" name="Gruppieren 59"/>
          <p:cNvGrpSpPr>
            <a:grpSpLocks/>
          </p:cNvGrpSpPr>
          <p:nvPr/>
        </p:nvGrpSpPr>
        <p:grpSpPr bwMode="auto">
          <a:xfrm>
            <a:off x="878565" y="5000625"/>
            <a:ext cx="3225407" cy="339120"/>
            <a:chOff x="2123700" y="5029200"/>
            <a:chExt cx="3224506" cy="339120"/>
          </a:xfrm>
        </p:grpSpPr>
        <p:sp>
          <p:nvSpPr>
            <p:cNvPr id="21534" name="Textfeld 14"/>
            <p:cNvSpPr txBox="1">
              <a:spLocks noChangeArrowheads="1"/>
            </p:cNvSpPr>
            <p:nvPr/>
          </p:nvSpPr>
          <p:spPr bwMode="auto">
            <a:xfrm>
              <a:off x="3934431" y="5029200"/>
              <a:ext cx="1413775" cy="307777"/>
            </a:xfrm>
            <a:prstGeom prst="rect">
              <a:avLst/>
            </a:prstGeom>
            <a:noFill/>
            <a:ln w="9525">
              <a:noFill/>
              <a:miter lim="800000"/>
              <a:headEnd/>
              <a:tailEnd/>
            </a:ln>
          </p:spPr>
          <p:txBody>
            <a:bodyPr wrap="none">
              <a:spAutoFit/>
            </a:bodyPr>
            <a:lstStyle/>
            <a:p>
              <a:r>
                <a:rPr lang="de-DE" sz="1400" b="0" dirty="0" err="1"/>
                <a:t>Load</a:t>
              </a:r>
              <a:r>
                <a:rPr lang="de-DE" sz="1400" b="0" dirty="0"/>
                <a:t> </a:t>
              </a:r>
              <a:r>
                <a:rPr lang="de-DE" sz="1400" b="0" dirty="0" err="1"/>
                <a:t>Balancer</a:t>
              </a:r>
              <a:endParaRPr lang="de-DE" sz="1400" b="0" dirty="0"/>
            </a:p>
          </p:txBody>
        </p:sp>
        <p:pic>
          <p:nvPicPr>
            <p:cNvPr id="21535" name="Picture 34"/>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2123700" y="5029200"/>
              <a:ext cx="1620000" cy="339120"/>
            </a:xfrm>
            <a:prstGeom prst="rect">
              <a:avLst/>
            </a:prstGeom>
            <a:noFill/>
            <a:ln w="9525">
              <a:noFill/>
              <a:miter lim="800000"/>
              <a:headEnd/>
              <a:tailEnd/>
            </a:ln>
          </p:spPr>
        </p:pic>
      </p:grpSp>
      <p:grpSp>
        <p:nvGrpSpPr>
          <p:cNvPr id="10" name="Gruppieren 51"/>
          <p:cNvGrpSpPr>
            <a:grpSpLocks/>
          </p:cNvGrpSpPr>
          <p:nvPr/>
        </p:nvGrpSpPr>
        <p:grpSpPr bwMode="auto">
          <a:xfrm>
            <a:off x="878344" y="2105026"/>
            <a:ext cx="2572500" cy="307777"/>
            <a:chOff x="2123700" y="1752603"/>
            <a:chExt cx="2572468" cy="308156"/>
          </a:xfrm>
        </p:grpSpPr>
        <p:sp>
          <p:nvSpPr>
            <p:cNvPr id="21538" name="Textfeld 5"/>
            <p:cNvSpPr txBox="1">
              <a:spLocks noChangeArrowheads="1"/>
            </p:cNvSpPr>
            <p:nvPr/>
          </p:nvSpPr>
          <p:spPr bwMode="auto">
            <a:xfrm>
              <a:off x="3934430" y="1752603"/>
              <a:ext cx="761738" cy="308156"/>
            </a:xfrm>
            <a:prstGeom prst="rect">
              <a:avLst/>
            </a:prstGeom>
            <a:noFill/>
            <a:ln w="9525">
              <a:noFill/>
              <a:miter lim="800000"/>
              <a:headEnd/>
              <a:tailEnd/>
            </a:ln>
          </p:spPr>
          <p:txBody>
            <a:bodyPr wrap="none">
              <a:spAutoFit/>
            </a:bodyPr>
            <a:lstStyle/>
            <a:p>
              <a:r>
                <a:rPr lang="de-DE" sz="1400" b="0" dirty="0"/>
                <a:t>Router</a:t>
              </a:r>
            </a:p>
          </p:txBody>
        </p:sp>
        <p:pic>
          <p:nvPicPr>
            <p:cNvPr id="21539" name="Picture 5"/>
            <p:cNvPicPr>
              <a:picLocks noChangeAspect="1" noChangeArrowheads="1"/>
            </p:cNvPicPr>
            <p:nvPr/>
          </p:nvPicPr>
          <p:blipFill>
            <a:blip r:embed="rId11" cstate="screen"/>
            <a:srcRect/>
            <a:stretch>
              <a:fillRect/>
            </a:stretch>
          </p:blipFill>
          <p:spPr bwMode="auto">
            <a:xfrm flipV="1">
              <a:off x="2123700" y="1828800"/>
              <a:ext cx="1620000" cy="217080"/>
            </a:xfrm>
            <a:prstGeom prst="rect">
              <a:avLst/>
            </a:prstGeom>
            <a:noFill/>
            <a:ln w="9525">
              <a:noFill/>
              <a:miter lim="800000"/>
              <a:headEnd/>
              <a:tailEnd/>
            </a:ln>
          </p:spPr>
        </p:pic>
      </p:grpSp>
      <p:sp>
        <p:nvSpPr>
          <p:cNvPr id="66" name="Textfeld 65"/>
          <p:cNvSpPr txBox="1">
            <a:spLocks noChangeArrowheads="1"/>
          </p:cNvSpPr>
          <p:nvPr/>
        </p:nvSpPr>
        <p:spPr bwMode="auto">
          <a:xfrm>
            <a:off x="4699000" y="1571625"/>
            <a:ext cx="990600" cy="307777"/>
          </a:xfrm>
          <a:prstGeom prst="rect">
            <a:avLst/>
          </a:prstGeom>
          <a:noFill/>
          <a:ln w="9525">
            <a:noFill/>
            <a:miter lim="800000"/>
            <a:headEnd/>
            <a:tailEnd/>
          </a:ln>
        </p:spPr>
        <p:txBody>
          <a:bodyPr>
            <a:spAutoFit/>
          </a:bodyPr>
          <a:lstStyle/>
          <a:p>
            <a:r>
              <a:rPr lang="cs-CZ" sz="1400" b="1" i="1" dirty="0" smtClean="0">
                <a:cs typeface="Calibri" pitchFamily="34" charset="0"/>
              </a:rPr>
              <a:t>Náklady</a:t>
            </a:r>
            <a:endParaRPr lang="en-GB" sz="1400" b="1" i="1" dirty="0">
              <a:cs typeface="Calibri" pitchFamily="34" charset="0"/>
            </a:endParaRPr>
          </a:p>
        </p:txBody>
      </p:sp>
      <p:grpSp>
        <p:nvGrpSpPr>
          <p:cNvPr id="11" name="Gruppieren 116"/>
          <p:cNvGrpSpPr>
            <a:grpSpLocks/>
          </p:cNvGrpSpPr>
          <p:nvPr/>
        </p:nvGrpSpPr>
        <p:grpSpPr bwMode="auto">
          <a:xfrm>
            <a:off x="6451600" y="2105025"/>
            <a:ext cx="1143000" cy="228600"/>
            <a:chOff x="7086600" y="1676400"/>
            <a:chExt cx="1143000" cy="228600"/>
          </a:xfrm>
        </p:grpSpPr>
        <p:pic>
          <p:nvPicPr>
            <p:cNvPr id="21543"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1676400"/>
              <a:ext cx="228600" cy="228600"/>
            </a:xfrm>
            <a:prstGeom prst="rect">
              <a:avLst/>
            </a:prstGeom>
            <a:noFill/>
            <a:ln w="9525">
              <a:noFill/>
              <a:miter lim="800000"/>
              <a:headEnd/>
              <a:tailEnd/>
            </a:ln>
          </p:spPr>
        </p:pic>
        <p:pic>
          <p:nvPicPr>
            <p:cNvPr id="21544"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1676400"/>
              <a:ext cx="228600" cy="228600"/>
            </a:xfrm>
            <a:prstGeom prst="rect">
              <a:avLst/>
            </a:prstGeom>
            <a:noFill/>
            <a:ln w="9525">
              <a:noFill/>
              <a:miter lim="800000"/>
              <a:headEnd/>
              <a:tailEnd/>
            </a:ln>
          </p:spPr>
        </p:pic>
        <p:pic>
          <p:nvPicPr>
            <p:cNvPr id="21545"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696200" y="1676400"/>
              <a:ext cx="228600" cy="228600"/>
            </a:xfrm>
            <a:prstGeom prst="rect">
              <a:avLst/>
            </a:prstGeom>
            <a:noFill/>
            <a:ln w="9525">
              <a:noFill/>
              <a:miter lim="800000"/>
              <a:headEnd/>
              <a:tailEnd/>
            </a:ln>
          </p:spPr>
        </p:pic>
        <p:pic>
          <p:nvPicPr>
            <p:cNvPr id="21546"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8001000" y="1676400"/>
              <a:ext cx="228600" cy="228600"/>
            </a:xfrm>
            <a:prstGeom prst="rect">
              <a:avLst/>
            </a:prstGeom>
            <a:noFill/>
            <a:ln w="9525">
              <a:noFill/>
              <a:miter lim="800000"/>
              <a:headEnd/>
              <a:tailEnd/>
            </a:ln>
          </p:spPr>
        </p:pic>
      </p:grpSp>
      <p:grpSp>
        <p:nvGrpSpPr>
          <p:cNvPr id="12" name="Gruppieren 117"/>
          <p:cNvGrpSpPr>
            <a:grpSpLocks/>
          </p:cNvGrpSpPr>
          <p:nvPr/>
        </p:nvGrpSpPr>
        <p:grpSpPr bwMode="auto">
          <a:xfrm>
            <a:off x="6451600" y="2479675"/>
            <a:ext cx="1143000" cy="228600"/>
            <a:chOff x="7086600" y="2097975"/>
            <a:chExt cx="1143000" cy="228600"/>
          </a:xfrm>
        </p:grpSpPr>
        <p:pic>
          <p:nvPicPr>
            <p:cNvPr id="21548"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2097975"/>
              <a:ext cx="228600" cy="228600"/>
            </a:xfrm>
            <a:prstGeom prst="rect">
              <a:avLst/>
            </a:prstGeom>
            <a:noFill/>
            <a:ln w="9525">
              <a:noFill/>
              <a:miter lim="800000"/>
              <a:headEnd/>
              <a:tailEnd/>
            </a:ln>
          </p:spPr>
        </p:pic>
        <p:pic>
          <p:nvPicPr>
            <p:cNvPr id="21549"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2097975"/>
              <a:ext cx="228600" cy="228600"/>
            </a:xfrm>
            <a:prstGeom prst="rect">
              <a:avLst/>
            </a:prstGeom>
            <a:noFill/>
            <a:ln w="9525">
              <a:noFill/>
              <a:miter lim="800000"/>
              <a:headEnd/>
              <a:tailEnd/>
            </a:ln>
          </p:spPr>
        </p:pic>
        <p:pic>
          <p:nvPicPr>
            <p:cNvPr id="21550"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696200" y="2097975"/>
              <a:ext cx="228600" cy="228600"/>
            </a:xfrm>
            <a:prstGeom prst="rect">
              <a:avLst/>
            </a:prstGeom>
            <a:noFill/>
            <a:ln w="9525">
              <a:noFill/>
              <a:miter lim="800000"/>
              <a:headEnd/>
              <a:tailEnd/>
            </a:ln>
          </p:spPr>
        </p:pic>
        <p:pic>
          <p:nvPicPr>
            <p:cNvPr id="21551"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8001000" y="2097975"/>
              <a:ext cx="228600" cy="228600"/>
            </a:xfrm>
            <a:prstGeom prst="rect">
              <a:avLst/>
            </a:prstGeom>
            <a:noFill/>
            <a:ln w="9525">
              <a:noFill/>
              <a:miter lim="800000"/>
              <a:headEnd/>
              <a:tailEnd/>
            </a:ln>
          </p:spPr>
        </p:pic>
      </p:grpSp>
      <p:grpSp>
        <p:nvGrpSpPr>
          <p:cNvPr id="13" name="Gruppieren 118"/>
          <p:cNvGrpSpPr>
            <a:grpSpLocks/>
          </p:cNvGrpSpPr>
          <p:nvPr/>
        </p:nvGrpSpPr>
        <p:grpSpPr bwMode="auto">
          <a:xfrm>
            <a:off x="6451600" y="2854325"/>
            <a:ext cx="1143000" cy="228600"/>
            <a:chOff x="7086600" y="2519550"/>
            <a:chExt cx="1143000" cy="228600"/>
          </a:xfrm>
        </p:grpSpPr>
        <p:pic>
          <p:nvPicPr>
            <p:cNvPr id="21553"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2519550"/>
              <a:ext cx="228600" cy="228600"/>
            </a:xfrm>
            <a:prstGeom prst="rect">
              <a:avLst/>
            </a:prstGeom>
            <a:noFill/>
            <a:ln w="9525">
              <a:noFill/>
              <a:miter lim="800000"/>
              <a:headEnd/>
              <a:tailEnd/>
            </a:ln>
          </p:spPr>
        </p:pic>
        <p:pic>
          <p:nvPicPr>
            <p:cNvPr id="21554"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2519550"/>
              <a:ext cx="228600" cy="228600"/>
            </a:xfrm>
            <a:prstGeom prst="rect">
              <a:avLst/>
            </a:prstGeom>
            <a:noFill/>
            <a:ln w="9525">
              <a:noFill/>
              <a:miter lim="800000"/>
              <a:headEnd/>
              <a:tailEnd/>
            </a:ln>
          </p:spPr>
        </p:pic>
        <p:pic>
          <p:nvPicPr>
            <p:cNvPr id="21555"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696200" y="2519550"/>
              <a:ext cx="228600" cy="228600"/>
            </a:xfrm>
            <a:prstGeom prst="rect">
              <a:avLst/>
            </a:prstGeom>
            <a:noFill/>
            <a:ln w="9525">
              <a:noFill/>
              <a:miter lim="800000"/>
              <a:headEnd/>
              <a:tailEnd/>
            </a:ln>
          </p:spPr>
        </p:pic>
        <p:pic>
          <p:nvPicPr>
            <p:cNvPr id="21556"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8001000" y="2519550"/>
              <a:ext cx="228600" cy="228600"/>
            </a:xfrm>
            <a:prstGeom prst="rect">
              <a:avLst/>
            </a:prstGeom>
            <a:noFill/>
            <a:ln w="9525">
              <a:noFill/>
              <a:miter lim="800000"/>
              <a:headEnd/>
              <a:tailEnd/>
            </a:ln>
          </p:spPr>
        </p:pic>
      </p:grpSp>
      <p:grpSp>
        <p:nvGrpSpPr>
          <p:cNvPr id="14" name="Gruppieren 119"/>
          <p:cNvGrpSpPr>
            <a:grpSpLocks/>
          </p:cNvGrpSpPr>
          <p:nvPr/>
        </p:nvGrpSpPr>
        <p:grpSpPr bwMode="auto">
          <a:xfrm>
            <a:off x="6451600" y="3228975"/>
            <a:ext cx="838200" cy="228600"/>
            <a:chOff x="7086600" y="2941125"/>
            <a:chExt cx="838200" cy="228600"/>
          </a:xfrm>
        </p:grpSpPr>
        <p:pic>
          <p:nvPicPr>
            <p:cNvPr id="21558"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2941125"/>
              <a:ext cx="228600" cy="228600"/>
            </a:xfrm>
            <a:prstGeom prst="rect">
              <a:avLst/>
            </a:prstGeom>
            <a:noFill/>
            <a:ln w="9525">
              <a:noFill/>
              <a:miter lim="800000"/>
              <a:headEnd/>
              <a:tailEnd/>
            </a:ln>
          </p:spPr>
        </p:pic>
        <p:pic>
          <p:nvPicPr>
            <p:cNvPr id="21559"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2941125"/>
              <a:ext cx="228600" cy="228600"/>
            </a:xfrm>
            <a:prstGeom prst="rect">
              <a:avLst/>
            </a:prstGeom>
            <a:noFill/>
            <a:ln w="9525">
              <a:noFill/>
              <a:miter lim="800000"/>
              <a:headEnd/>
              <a:tailEnd/>
            </a:ln>
          </p:spPr>
        </p:pic>
        <p:pic>
          <p:nvPicPr>
            <p:cNvPr id="21560"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696200" y="2941125"/>
              <a:ext cx="228600" cy="228600"/>
            </a:xfrm>
            <a:prstGeom prst="rect">
              <a:avLst/>
            </a:prstGeom>
            <a:noFill/>
            <a:ln w="9525">
              <a:noFill/>
              <a:miter lim="800000"/>
              <a:headEnd/>
              <a:tailEnd/>
            </a:ln>
          </p:spPr>
        </p:pic>
      </p:grpSp>
      <p:grpSp>
        <p:nvGrpSpPr>
          <p:cNvPr id="15" name="Gruppieren 120"/>
          <p:cNvGrpSpPr>
            <a:grpSpLocks/>
          </p:cNvGrpSpPr>
          <p:nvPr/>
        </p:nvGrpSpPr>
        <p:grpSpPr bwMode="auto">
          <a:xfrm>
            <a:off x="6451600" y="3602038"/>
            <a:ext cx="838200" cy="228600"/>
            <a:chOff x="7086600" y="3362700"/>
            <a:chExt cx="838200" cy="228600"/>
          </a:xfrm>
        </p:grpSpPr>
        <p:pic>
          <p:nvPicPr>
            <p:cNvPr id="21562"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3362700"/>
              <a:ext cx="228600" cy="228600"/>
            </a:xfrm>
            <a:prstGeom prst="rect">
              <a:avLst/>
            </a:prstGeom>
            <a:noFill/>
            <a:ln w="9525">
              <a:noFill/>
              <a:miter lim="800000"/>
              <a:headEnd/>
              <a:tailEnd/>
            </a:ln>
          </p:spPr>
        </p:pic>
        <p:pic>
          <p:nvPicPr>
            <p:cNvPr id="21563"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3362700"/>
              <a:ext cx="228600" cy="228600"/>
            </a:xfrm>
            <a:prstGeom prst="rect">
              <a:avLst/>
            </a:prstGeom>
            <a:noFill/>
            <a:ln w="9525">
              <a:noFill/>
              <a:miter lim="800000"/>
              <a:headEnd/>
              <a:tailEnd/>
            </a:ln>
          </p:spPr>
        </p:pic>
        <p:pic>
          <p:nvPicPr>
            <p:cNvPr id="21564"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696200" y="3362700"/>
              <a:ext cx="228600" cy="228600"/>
            </a:xfrm>
            <a:prstGeom prst="rect">
              <a:avLst/>
            </a:prstGeom>
            <a:noFill/>
            <a:ln w="9525">
              <a:noFill/>
              <a:miter lim="800000"/>
              <a:headEnd/>
              <a:tailEnd/>
            </a:ln>
          </p:spPr>
        </p:pic>
      </p:grpSp>
      <p:grpSp>
        <p:nvGrpSpPr>
          <p:cNvPr id="16" name="Gruppieren 121"/>
          <p:cNvGrpSpPr>
            <a:grpSpLocks/>
          </p:cNvGrpSpPr>
          <p:nvPr/>
        </p:nvGrpSpPr>
        <p:grpSpPr bwMode="auto">
          <a:xfrm>
            <a:off x="6451600" y="3976688"/>
            <a:ext cx="533400" cy="228600"/>
            <a:chOff x="7086600" y="3784275"/>
            <a:chExt cx="533400" cy="228600"/>
          </a:xfrm>
        </p:grpSpPr>
        <p:pic>
          <p:nvPicPr>
            <p:cNvPr id="21566"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3784275"/>
              <a:ext cx="228600" cy="228600"/>
            </a:xfrm>
            <a:prstGeom prst="rect">
              <a:avLst/>
            </a:prstGeom>
            <a:noFill/>
            <a:ln w="9525">
              <a:noFill/>
              <a:miter lim="800000"/>
              <a:headEnd/>
              <a:tailEnd/>
            </a:ln>
          </p:spPr>
        </p:pic>
        <p:pic>
          <p:nvPicPr>
            <p:cNvPr id="21567"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3784275"/>
              <a:ext cx="228600" cy="228600"/>
            </a:xfrm>
            <a:prstGeom prst="rect">
              <a:avLst/>
            </a:prstGeom>
            <a:noFill/>
            <a:ln w="9525">
              <a:noFill/>
              <a:miter lim="800000"/>
              <a:headEnd/>
              <a:tailEnd/>
            </a:ln>
          </p:spPr>
        </p:pic>
      </p:grpSp>
      <p:grpSp>
        <p:nvGrpSpPr>
          <p:cNvPr id="17" name="Gruppieren 122"/>
          <p:cNvGrpSpPr>
            <a:grpSpLocks/>
          </p:cNvGrpSpPr>
          <p:nvPr/>
        </p:nvGrpSpPr>
        <p:grpSpPr bwMode="auto">
          <a:xfrm>
            <a:off x="6451600" y="4351338"/>
            <a:ext cx="838200" cy="228600"/>
            <a:chOff x="7086600" y="4205850"/>
            <a:chExt cx="838200" cy="228600"/>
          </a:xfrm>
        </p:grpSpPr>
        <p:pic>
          <p:nvPicPr>
            <p:cNvPr id="21569"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4205850"/>
              <a:ext cx="228600" cy="228600"/>
            </a:xfrm>
            <a:prstGeom prst="rect">
              <a:avLst/>
            </a:prstGeom>
            <a:noFill/>
            <a:ln w="9525">
              <a:noFill/>
              <a:miter lim="800000"/>
              <a:headEnd/>
              <a:tailEnd/>
            </a:ln>
          </p:spPr>
        </p:pic>
        <p:pic>
          <p:nvPicPr>
            <p:cNvPr id="21570"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4205850"/>
              <a:ext cx="228600" cy="228600"/>
            </a:xfrm>
            <a:prstGeom prst="rect">
              <a:avLst/>
            </a:prstGeom>
            <a:noFill/>
            <a:ln w="9525">
              <a:noFill/>
              <a:miter lim="800000"/>
              <a:headEnd/>
              <a:tailEnd/>
            </a:ln>
          </p:spPr>
        </p:pic>
        <p:pic>
          <p:nvPicPr>
            <p:cNvPr id="21571"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696200" y="4205850"/>
              <a:ext cx="228600" cy="228600"/>
            </a:xfrm>
            <a:prstGeom prst="rect">
              <a:avLst/>
            </a:prstGeom>
            <a:noFill/>
            <a:ln w="9525">
              <a:noFill/>
              <a:miter lim="800000"/>
              <a:headEnd/>
              <a:tailEnd/>
            </a:ln>
          </p:spPr>
        </p:pic>
      </p:grpSp>
      <p:grpSp>
        <p:nvGrpSpPr>
          <p:cNvPr id="18" name="Gruppieren 123"/>
          <p:cNvGrpSpPr>
            <a:grpSpLocks/>
          </p:cNvGrpSpPr>
          <p:nvPr/>
        </p:nvGrpSpPr>
        <p:grpSpPr bwMode="auto">
          <a:xfrm>
            <a:off x="6451600" y="4725988"/>
            <a:ext cx="533400" cy="228600"/>
            <a:chOff x="7086600" y="4627425"/>
            <a:chExt cx="533400" cy="228600"/>
          </a:xfrm>
        </p:grpSpPr>
        <p:pic>
          <p:nvPicPr>
            <p:cNvPr id="21573"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4627425"/>
              <a:ext cx="228600" cy="228600"/>
            </a:xfrm>
            <a:prstGeom prst="rect">
              <a:avLst/>
            </a:prstGeom>
            <a:noFill/>
            <a:ln w="9525">
              <a:noFill/>
              <a:miter lim="800000"/>
              <a:headEnd/>
              <a:tailEnd/>
            </a:ln>
          </p:spPr>
        </p:pic>
        <p:pic>
          <p:nvPicPr>
            <p:cNvPr id="21574"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4627425"/>
              <a:ext cx="228600" cy="228600"/>
            </a:xfrm>
            <a:prstGeom prst="rect">
              <a:avLst/>
            </a:prstGeom>
            <a:noFill/>
            <a:ln w="9525">
              <a:noFill/>
              <a:miter lim="800000"/>
              <a:headEnd/>
              <a:tailEnd/>
            </a:ln>
          </p:spPr>
        </p:pic>
      </p:grpSp>
      <p:grpSp>
        <p:nvGrpSpPr>
          <p:cNvPr id="19" name="Gruppieren 124"/>
          <p:cNvGrpSpPr>
            <a:grpSpLocks/>
          </p:cNvGrpSpPr>
          <p:nvPr/>
        </p:nvGrpSpPr>
        <p:grpSpPr bwMode="auto">
          <a:xfrm>
            <a:off x="6451600" y="5100638"/>
            <a:ext cx="533400" cy="228600"/>
            <a:chOff x="7086600" y="5049000"/>
            <a:chExt cx="533400" cy="228600"/>
          </a:xfrm>
        </p:grpSpPr>
        <p:pic>
          <p:nvPicPr>
            <p:cNvPr id="21576"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086600" y="5049000"/>
              <a:ext cx="228600" cy="228600"/>
            </a:xfrm>
            <a:prstGeom prst="rect">
              <a:avLst/>
            </a:prstGeom>
            <a:noFill/>
            <a:ln w="9525">
              <a:noFill/>
              <a:miter lim="800000"/>
              <a:headEnd/>
              <a:tailEnd/>
            </a:ln>
          </p:spPr>
        </p:pic>
        <p:pic>
          <p:nvPicPr>
            <p:cNvPr id="21577" name="Picture 39" descr="C:\Dokumente und Einstellungen\ukerst\Lokale Einstellungen\Temporary Internet Files\Content.IE5\HNUAY3OF\MCj04338420000[1].png"/>
            <p:cNvPicPr>
              <a:picLocks noChangeAspect="1" noChangeArrowheads="1"/>
            </p:cNvPicPr>
            <p:nvPr/>
          </p:nvPicPr>
          <p:blipFill>
            <a:blip r:embed="rId12" cstate="screen"/>
            <a:srcRect/>
            <a:stretch>
              <a:fillRect/>
            </a:stretch>
          </p:blipFill>
          <p:spPr bwMode="auto">
            <a:xfrm>
              <a:off x="7391400" y="5049000"/>
              <a:ext cx="228600" cy="228600"/>
            </a:xfrm>
            <a:prstGeom prst="rect">
              <a:avLst/>
            </a:prstGeom>
            <a:noFill/>
            <a:ln w="9525">
              <a:noFill/>
              <a:miter lim="800000"/>
              <a:headEnd/>
              <a:tailEnd/>
            </a:ln>
          </p:spPr>
        </p:pic>
      </p:grpSp>
      <p:sp>
        <p:nvSpPr>
          <p:cNvPr id="116" name="Textfeld 115"/>
          <p:cNvSpPr txBox="1">
            <a:spLocks noChangeArrowheads="1"/>
          </p:cNvSpPr>
          <p:nvPr/>
        </p:nvSpPr>
        <p:spPr bwMode="auto">
          <a:xfrm>
            <a:off x="6375400" y="1571625"/>
            <a:ext cx="2006600" cy="307777"/>
          </a:xfrm>
          <a:prstGeom prst="rect">
            <a:avLst/>
          </a:prstGeom>
          <a:noFill/>
          <a:ln w="9525">
            <a:noFill/>
            <a:miter lim="800000"/>
            <a:headEnd/>
            <a:tailEnd/>
          </a:ln>
        </p:spPr>
        <p:txBody>
          <a:bodyPr wrap="square">
            <a:spAutoFit/>
          </a:bodyPr>
          <a:lstStyle/>
          <a:p>
            <a:r>
              <a:rPr lang="cs-CZ" sz="1400" b="1" i="1" dirty="0">
                <a:cs typeface="Calibri" pitchFamily="34" charset="0"/>
              </a:rPr>
              <a:t>Č</a:t>
            </a:r>
            <a:r>
              <a:rPr lang="cs-CZ" sz="1400" b="1" i="1" dirty="0" smtClean="0">
                <a:cs typeface="Calibri" pitchFamily="34" charset="0"/>
              </a:rPr>
              <a:t>asová náročnost</a:t>
            </a:r>
            <a:endParaRPr lang="en-GB" sz="1400" b="1" i="1" dirty="0">
              <a:cs typeface="Calibri" pitchFamily="34" charset="0"/>
            </a:endParaRPr>
          </a:p>
        </p:txBody>
      </p:sp>
      <p:grpSp>
        <p:nvGrpSpPr>
          <p:cNvPr id="20" name="Gruppieren 129"/>
          <p:cNvGrpSpPr>
            <a:grpSpLocks/>
          </p:cNvGrpSpPr>
          <p:nvPr/>
        </p:nvGrpSpPr>
        <p:grpSpPr bwMode="auto">
          <a:xfrm>
            <a:off x="4773613" y="2105025"/>
            <a:ext cx="914400" cy="200025"/>
            <a:chOff x="5943744" y="1676400"/>
            <a:chExt cx="914256" cy="199900"/>
          </a:xfrm>
        </p:grpSpPr>
        <p:pic>
          <p:nvPicPr>
            <p:cNvPr id="21580"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581"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pic>
          <p:nvPicPr>
            <p:cNvPr id="21582"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419982" y="1676400"/>
              <a:ext cx="199900" cy="199900"/>
            </a:xfrm>
            <a:prstGeom prst="rect">
              <a:avLst/>
            </a:prstGeom>
            <a:noFill/>
            <a:ln w="9525">
              <a:noFill/>
              <a:miter lim="800000"/>
              <a:headEnd/>
              <a:tailEnd/>
            </a:ln>
          </p:spPr>
        </p:pic>
        <p:pic>
          <p:nvPicPr>
            <p:cNvPr id="21583"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658100" y="1676400"/>
              <a:ext cx="199900" cy="199900"/>
            </a:xfrm>
            <a:prstGeom prst="rect">
              <a:avLst/>
            </a:prstGeom>
            <a:noFill/>
            <a:ln w="9525">
              <a:noFill/>
              <a:miter lim="800000"/>
              <a:headEnd/>
              <a:tailEnd/>
            </a:ln>
          </p:spPr>
        </p:pic>
      </p:grpSp>
      <p:grpSp>
        <p:nvGrpSpPr>
          <p:cNvPr id="21" name="Gruppieren 130"/>
          <p:cNvGrpSpPr>
            <a:grpSpLocks/>
          </p:cNvGrpSpPr>
          <p:nvPr/>
        </p:nvGrpSpPr>
        <p:grpSpPr bwMode="auto">
          <a:xfrm>
            <a:off x="4773613" y="2481263"/>
            <a:ext cx="914400" cy="200025"/>
            <a:chOff x="5943744" y="1676400"/>
            <a:chExt cx="914256" cy="199900"/>
          </a:xfrm>
        </p:grpSpPr>
        <p:pic>
          <p:nvPicPr>
            <p:cNvPr id="21585"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586"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pic>
          <p:nvPicPr>
            <p:cNvPr id="21587"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419982" y="1676400"/>
              <a:ext cx="199900" cy="199900"/>
            </a:xfrm>
            <a:prstGeom prst="rect">
              <a:avLst/>
            </a:prstGeom>
            <a:noFill/>
            <a:ln w="9525">
              <a:noFill/>
              <a:miter lim="800000"/>
              <a:headEnd/>
              <a:tailEnd/>
            </a:ln>
          </p:spPr>
        </p:pic>
        <p:pic>
          <p:nvPicPr>
            <p:cNvPr id="21588"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658100" y="1676400"/>
              <a:ext cx="199900" cy="199900"/>
            </a:xfrm>
            <a:prstGeom prst="rect">
              <a:avLst/>
            </a:prstGeom>
            <a:noFill/>
            <a:ln w="9525">
              <a:noFill/>
              <a:miter lim="800000"/>
              <a:headEnd/>
              <a:tailEnd/>
            </a:ln>
          </p:spPr>
        </p:pic>
      </p:grpSp>
      <p:grpSp>
        <p:nvGrpSpPr>
          <p:cNvPr id="22" name="Gruppieren 135"/>
          <p:cNvGrpSpPr>
            <a:grpSpLocks/>
          </p:cNvGrpSpPr>
          <p:nvPr/>
        </p:nvGrpSpPr>
        <p:grpSpPr bwMode="auto">
          <a:xfrm>
            <a:off x="4773613" y="2857500"/>
            <a:ext cx="914400" cy="198438"/>
            <a:chOff x="5943744" y="1676400"/>
            <a:chExt cx="914256" cy="199900"/>
          </a:xfrm>
        </p:grpSpPr>
        <p:pic>
          <p:nvPicPr>
            <p:cNvPr id="21590"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591"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pic>
          <p:nvPicPr>
            <p:cNvPr id="21592"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419982" y="1676400"/>
              <a:ext cx="199900" cy="199900"/>
            </a:xfrm>
            <a:prstGeom prst="rect">
              <a:avLst/>
            </a:prstGeom>
            <a:noFill/>
            <a:ln w="9525">
              <a:noFill/>
              <a:miter lim="800000"/>
              <a:headEnd/>
              <a:tailEnd/>
            </a:ln>
          </p:spPr>
        </p:pic>
        <p:pic>
          <p:nvPicPr>
            <p:cNvPr id="21593"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658100" y="1676400"/>
              <a:ext cx="199900" cy="199900"/>
            </a:xfrm>
            <a:prstGeom prst="rect">
              <a:avLst/>
            </a:prstGeom>
            <a:noFill/>
            <a:ln w="9525">
              <a:noFill/>
              <a:miter lim="800000"/>
              <a:headEnd/>
              <a:tailEnd/>
            </a:ln>
          </p:spPr>
        </p:pic>
      </p:grpSp>
      <p:grpSp>
        <p:nvGrpSpPr>
          <p:cNvPr id="23" name="Gruppieren 140"/>
          <p:cNvGrpSpPr>
            <a:grpSpLocks/>
          </p:cNvGrpSpPr>
          <p:nvPr/>
        </p:nvGrpSpPr>
        <p:grpSpPr bwMode="auto">
          <a:xfrm>
            <a:off x="4773613" y="3232150"/>
            <a:ext cx="676275" cy="200025"/>
            <a:chOff x="5943744" y="1676400"/>
            <a:chExt cx="676138" cy="199900"/>
          </a:xfrm>
        </p:grpSpPr>
        <p:pic>
          <p:nvPicPr>
            <p:cNvPr id="21595"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596"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pic>
          <p:nvPicPr>
            <p:cNvPr id="21597"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419982" y="1676400"/>
              <a:ext cx="199900" cy="199900"/>
            </a:xfrm>
            <a:prstGeom prst="rect">
              <a:avLst/>
            </a:prstGeom>
            <a:noFill/>
            <a:ln w="9525">
              <a:noFill/>
              <a:miter lim="800000"/>
              <a:headEnd/>
              <a:tailEnd/>
            </a:ln>
          </p:spPr>
        </p:pic>
      </p:grpSp>
      <p:grpSp>
        <p:nvGrpSpPr>
          <p:cNvPr id="24" name="Gruppieren 145"/>
          <p:cNvGrpSpPr>
            <a:grpSpLocks/>
          </p:cNvGrpSpPr>
          <p:nvPr/>
        </p:nvGrpSpPr>
        <p:grpSpPr bwMode="auto">
          <a:xfrm>
            <a:off x="4773613" y="3608388"/>
            <a:ext cx="676275" cy="200025"/>
            <a:chOff x="5943744" y="1676400"/>
            <a:chExt cx="676138" cy="199900"/>
          </a:xfrm>
        </p:grpSpPr>
        <p:pic>
          <p:nvPicPr>
            <p:cNvPr id="21599"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600"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pic>
          <p:nvPicPr>
            <p:cNvPr id="21601"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419982" y="1676400"/>
              <a:ext cx="199900" cy="199900"/>
            </a:xfrm>
            <a:prstGeom prst="rect">
              <a:avLst/>
            </a:prstGeom>
            <a:noFill/>
            <a:ln w="9525">
              <a:noFill/>
              <a:miter lim="800000"/>
              <a:headEnd/>
              <a:tailEnd/>
            </a:ln>
          </p:spPr>
        </p:pic>
      </p:grpSp>
      <p:grpSp>
        <p:nvGrpSpPr>
          <p:cNvPr id="25" name="Gruppieren 150"/>
          <p:cNvGrpSpPr>
            <a:grpSpLocks/>
          </p:cNvGrpSpPr>
          <p:nvPr/>
        </p:nvGrpSpPr>
        <p:grpSpPr bwMode="auto">
          <a:xfrm>
            <a:off x="4773613" y="3984625"/>
            <a:ext cx="676275" cy="200025"/>
            <a:chOff x="5943744" y="1676400"/>
            <a:chExt cx="676138" cy="199900"/>
          </a:xfrm>
        </p:grpSpPr>
        <p:pic>
          <p:nvPicPr>
            <p:cNvPr id="21603"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604"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pic>
          <p:nvPicPr>
            <p:cNvPr id="21605"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419982" y="1676400"/>
              <a:ext cx="199900" cy="199900"/>
            </a:xfrm>
            <a:prstGeom prst="rect">
              <a:avLst/>
            </a:prstGeom>
            <a:noFill/>
            <a:ln w="9525">
              <a:noFill/>
              <a:miter lim="800000"/>
              <a:headEnd/>
              <a:tailEnd/>
            </a:ln>
          </p:spPr>
        </p:pic>
      </p:grpSp>
      <p:grpSp>
        <p:nvGrpSpPr>
          <p:cNvPr id="26" name="Gruppieren 155"/>
          <p:cNvGrpSpPr>
            <a:grpSpLocks/>
          </p:cNvGrpSpPr>
          <p:nvPr/>
        </p:nvGrpSpPr>
        <p:grpSpPr bwMode="auto">
          <a:xfrm>
            <a:off x="4773613" y="4360863"/>
            <a:ext cx="676275" cy="200025"/>
            <a:chOff x="5943744" y="1676400"/>
            <a:chExt cx="676138" cy="199900"/>
          </a:xfrm>
        </p:grpSpPr>
        <p:pic>
          <p:nvPicPr>
            <p:cNvPr id="21607"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608"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pic>
          <p:nvPicPr>
            <p:cNvPr id="21609"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419982" y="1676400"/>
              <a:ext cx="199900" cy="199900"/>
            </a:xfrm>
            <a:prstGeom prst="rect">
              <a:avLst/>
            </a:prstGeom>
            <a:noFill/>
            <a:ln w="9525">
              <a:noFill/>
              <a:miter lim="800000"/>
              <a:headEnd/>
              <a:tailEnd/>
            </a:ln>
          </p:spPr>
        </p:pic>
      </p:grpSp>
      <p:grpSp>
        <p:nvGrpSpPr>
          <p:cNvPr id="27" name="Gruppieren 160"/>
          <p:cNvGrpSpPr>
            <a:grpSpLocks/>
          </p:cNvGrpSpPr>
          <p:nvPr/>
        </p:nvGrpSpPr>
        <p:grpSpPr bwMode="auto">
          <a:xfrm>
            <a:off x="4773613" y="4737100"/>
            <a:ext cx="438150" cy="198438"/>
            <a:chOff x="5943744" y="1676400"/>
            <a:chExt cx="438019" cy="199900"/>
          </a:xfrm>
        </p:grpSpPr>
        <p:pic>
          <p:nvPicPr>
            <p:cNvPr id="21611"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612"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grpSp>
      <p:grpSp>
        <p:nvGrpSpPr>
          <p:cNvPr id="28" name="Gruppieren 165"/>
          <p:cNvGrpSpPr>
            <a:grpSpLocks/>
          </p:cNvGrpSpPr>
          <p:nvPr/>
        </p:nvGrpSpPr>
        <p:grpSpPr bwMode="auto">
          <a:xfrm>
            <a:off x="4773613" y="5111750"/>
            <a:ext cx="676275" cy="200025"/>
            <a:chOff x="5943744" y="1676400"/>
            <a:chExt cx="676138" cy="199900"/>
          </a:xfrm>
        </p:grpSpPr>
        <p:pic>
          <p:nvPicPr>
            <p:cNvPr id="21614"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943744" y="1676400"/>
              <a:ext cx="199900" cy="199900"/>
            </a:xfrm>
            <a:prstGeom prst="rect">
              <a:avLst/>
            </a:prstGeom>
            <a:noFill/>
            <a:ln w="9525">
              <a:noFill/>
              <a:miter lim="800000"/>
              <a:headEnd/>
              <a:tailEnd/>
            </a:ln>
          </p:spPr>
        </p:pic>
        <p:pic>
          <p:nvPicPr>
            <p:cNvPr id="21615"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181863" y="1676400"/>
              <a:ext cx="199900" cy="199900"/>
            </a:xfrm>
            <a:prstGeom prst="rect">
              <a:avLst/>
            </a:prstGeom>
            <a:noFill/>
            <a:ln w="9525">
              <a:noFill/>
              <a:miter lim="800000"/>
              <a:headEnd/>
              <a:tailEnd/>
            </a:ln>
          </p:spPr>
        </p:pic>
        <p:pic>
          <p:nvPicPr>
            <p:cNvPr id="21616"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419982" y="1676400"/>
              <a:ext cx="199900" cy="199900"/>
            </a:xfrm>
            <a:prstGeom prst="rect">
              <a:avLst/>
            </a:prstGeom>
            <a:noFill/>
            <a:ln w="9525">
              <a:noFill/>
              <a:miter lim="800000"/>
              <a:headEnd/>
              <a:tailEnd/>
            </a:ln>
          </p:spPr>
        </p:pic>
      </p:grpSp>
      <p:grpSp>
        <p:nvGrpSpPr>
          <p:cNvPr id="29" name="Gruppieren 206"/>
          <p:cNvGrpSpPr>
            <a:grpSpLocks/>
          </p:cNvGrpSpPr>
          <p:nvPr/>
        </p:nvGrpSpPr>
        <p:grpSpPr bwMode="auto">
          <a:xfrm>
            <a:off x="2684463" y="5368926"/>
            <a:ext cx="5519737" cy="337645"/>
            <a:chOff x="3471285" y="4941125"/>
            <a:chExt cx="5520315" cy="336962"/>
          </a:xfrm>
        </p:grpSpPr>
        <p:sp>
          <p:nvSpPr>
            <p:cNvPr id="21618" name="Rechteck 183"/>
            <p:cNvSpPr>
              <a:spLocks noChangeArrowheads="1"/>
            </p:cNvSpPr>
            <p:nvPr/>
          </p:nvSpPr>
          <p:spPr bwMode="auto">
            <a:xfrm>
              <a:off x="3471285" y="4947945"/>
              <a:ext cx="915731" cy="307154"/>
            </a:xfrm>
            <a:prstGeom prst="rect">
              <a:avLst/>
            </a:prstGeom>
            <a:noFill/>
            <a:ln w="9525">
              <a:noFill/>
              <a:miter lim="800000"/>
              <a:headEnd/>
              <a:tailEnd/>
            </a:ln>
          </p:spPr>
          <p:txBody>
            <a:bodyPr wrap="none">
              <a:spAutoFit/>
            </a:bodyPr>
            <a:lstStyle/>
            <a:p>
              <a:r>
                <a:rPr lang="cs-CZ" sz="1400" b="1" i="1" dirty="0" smtClean="0"/>
                <a:t>Celkem</a:t>
              </a:r>
              <a:r>
                <a:rPr lang="de-DE" sz="1400" b="1" i="1" dirty="0" smtClean="0"/>
                <a:t>:</a:t>
              </a:r>
              <a:endParaRPr lang="de-DE" sz="1400" b="1" i="1" dirty="0"/>
            </a:p>
          </p:txBody>
        </p:sp>
        <p:cxnSp>
          <p:nvCxnSpPr>
            <p:cNvPr id="21619" name="Gerade Verbindung 192"/>
            <p:cNvCxnSpPr>
              <a:cxnSpLocks noChangeShapeType="1"/>
            </p:cNvCxnSpPr>
            <p:nvPr/>
          </p:nvCxnSpPr>
          <p:spPr bwMode="auto">
            <a:xfrm>
              <a:off x="3581400" y="4941125"/>
              <a:ext cx="5334000" cy="1588"/>
            </a:xfrm>
            <a:prstGeom prst="line">
              <a:avLst/>
            </a:prstGeom>
            <a:noFill/>
            <a:ln w="9525" algn="ctr">
              <a:solidFill>
                <a:schemeClr val="tx1"/>
              </a:solidFill>
              <a:round/>
              <a:headEnd/>
              <a:tailEnd/>
            </a:ln>
          </p:spPr>
        </p:cxnSp>
        <p:grpSp>
          <p:nvGrpSpPr>
            <p:cNvPr id="30" name="Gruppieren 203"/>
            <p:cNvGrpSpPr>
              <a:grpSpLocks/>
            </p:cNvGrpSpPr>
            <p:nvPr/>
          </p:nvGrpSpPr>
          <p:grpSpPr bwMode="auto">
            <a:xfrm>
              <a:off x="5561736" y="5029200"/>
              <a:ext cx="1448664" cy="228600"/>
              <a:chOff x="5561736" y="5000500"/>
              <a:chExt cx="1448664" cy="228600"/>
            </a:xfrm>
          </p:grpSpPr>
          <p:pic>
            <p:nvPicPr>
              <p:cNvPr id="21621"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561736" y="5017325"/>
                <a:ext cx="199900" cy="199900"/>
              </a:xfrm>
              <a:prstGeom prst="rect">
                <a:avLst/>
              </a:prstGeom>
              <a:noFill/>
              <a:ln w="9525">
                <a:noFill/>
                <a:miter lim="800000"/>
                <a:headEnd/>
                <a:tailEnd/>
              </a:ln>
            </p:spPr>
          </p:pic>
          <p:pic>
            <p:nvPicPr>
              <p:cNvPr id="21622"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5799855" y="5017325"/>
                <a:ext cx="199900" cy="199900"/>
              </a:xfrm>
              <a:prstGeom prst="rect">
                <a:avLst/>
              </a:prstGeom>
              <a:noFill/>
              <a:ln w="9525">
                <a:noFill/>
                <a:miter lim="800000"/>
                <a:headEnd/>
                <a:tailEnd/>
              </a:ln>
            </p:spPr>
          </p:pic>
          <p:pic>
            <p:nvPicPr>
              <p:cNvPr id="21623"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037974" y="5017325"/>
                <a:ext cx="199900" cy="199900"/>
              </a:xfrm>
              <a:prstGeom prst="rect">
                <a:avLst/>
              </a:prstGeom>
              <a:noFill/>
              <a:ln w="9525">
                <a:noFill/>
                <a:miter lim="800000"/>
                <a:headEnd/>
                <a:tailEnd/>
              </a:ln>
            </p:spPr>
          </p:pic>
          <p:pic>
            <p:nvPicPr>
              <p:cNvPr id="21624"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277100" y="5017325"/>
                <a:ext cx="199900" cy="199900"/>
              </a:xfrm>
              <a:prstGeom prst="rect">
                <a:avLst/>
              </a:prstGeom>
              <a:noFill/>
              <a:ln w="9525">
                <a:noFill/>
                <a:miter lim="800000"/>
                <a:headEnd/>
                <a:tailEnd/>
              </a:ln>
            </p:spPr>
          </p:pic>
          <p:pic>
            <p:nvPicPr>
              <p:cNvPr id="21625" name="Picture 41" descr="C:\Dokumente und Einstellungen\ukerst\Lokale Einstellungen\Temporary Internet Files\Content.IE5\1DP7WIFC\MCj04315540000[1].png"/>
              <p:cNvPicPr>
                <a:picLocks noChangeAspect="1" noChangeArrowheads="1"/>
              </p:cNvPicPr>
              <p:nvPr/>
            </p:nvPicPr>
            <p:blipFill>
              <a:blip r:embed="rId13" cstate="screen"/>
              <a:srcRect/>
              <a:stretch>
                <a:fillRect/>
              </a:stretch>
            </p:blipFill>
            <p:spPr bwMode="auto">
              <a:xfrm>
                <a:off x="6516226" y="5017325"/>
                <a:ext cx="199900" cy="199900"/>
              </a:xfrm>
              <a:prstGeom prst="rect">
                <a:avLst/>
              </a:prstGeom>
              <a:noFill/>
              <a:ln w="9525">
                <a:noFill/>
                <a:miter lim="800000"/>
                <a:headEnd/>
                <a:tailEnd/>
              </a:ln>
            </p:spPr>
          </p:pic>
          <p:sp>
            <p:nvSpPr>
              <p:cNvPr id="198" name="Gestreifter Pfeil nach rechts 197"/>
              <p:cNvSpPr/>
              <p:nvPr/>
            </p:nvSpPr>
            <p:spPr bwMode="auto">
              <a:xfrm>
                <a:off x="6781569" y="5001145"/>
                <a:ext cx="228624" cy="228138"/>
              </a:xfrm>
              <a:prstGeom prst="stripedRightArrow">
                <a:avLst/>
              </a:prstGeom>
              <a:solidFill>
                <a:srgbClr val="FFC000"/>
              </a:solidFill>
              <a:ln w="3175" cap="flat" cmpd="sng" algn="ctr">
                <a:solidFill>
                  <a:schemeClr val="bg1">
                    <a:lumMod val="75000"/>
                  </a:schemeClr>
                </a:solidFill>
                <a:prstDash val="solid"/>
                <a:round/>
                <a:headEnd type="none" w="med" len="med"/>
                <a:tailEnd type="none" w="med" len="med"/>
              </a:ln>
              <a:effectLst/>
            </p:spPr>
            <p:txBody>
              <a:bodyPr/>
              <a:lstStyle/>
              <a:p>
                <a:pPr>
                  <a:defRPr/>
                </a:pPr>
                <a:endParaRPr lang="de-DE">
                  <a:latin typeface="Arial" charset="0"/>
                  <a:cs typeface="Arial" charset="0"/>
                </a:endParaRPr>
              </a:p>
            </p:txBody>
          </p:sp>
        </p:grpSp>
        <p:grpSp>
          <p:nvGrpSpPr>
            <p:cNvPr id="31" name="Gruppieren 202"/>
            <p:cNvGrpSpPr>
              <a:grpSpLocks/>
            </p:cNvGrpSpPr>
            <p:nvPr/>
          </p:nvGrpSpPr>
          <p:grpSpPr bwMode="auto">
            <a:xfrm>
              <a:off x="7239000" y="5049487"/>
              <a:ext cx="1752600" cy="228600"/>
              <a:chOff x="7239000" y="5020787"/>
              <a:chExt cx="1752600" cy="228600"/>
            </a:xfrm>
          </p:grpSpPr>
          <p:pic>
            <p:nvPicPr>
              <p:cNvPr id="21628" name="Picture 39" descr="C:\Dokumente und Einstellungen\ukerst\Lokale Einstellungen\Temporary Internet Files\Content.IE5\HNUAY3OF\MCj04338420000[1].png"/>
              <p:cNvPicPr>
                <a:picLocks noChangeAspect="1" noChangeArrowheads="1"/>
              </p:cNvPicPr>
              <p:nvPr/>
            </p:nvPicPr>
            <p:blipFill>
              <a:blip r:embed="rId14" cstate="screen"/>
              <a:srcRect/>
              <a:stretch>
                <a:fillRect/>
              </a:stretch>
            </p:blipFill>
            <p:spPr bwMode="auto">
              <a:xfrm>
                <a:off x="7239000" y="5020787"/>
                <a:ext cx="228600" cy="228600"/>
              </a:xfrm>
              <a:prstGeom prst="rect">
                <a:avLst/>
              </a:prstGeom>
              <a:noFill/>
              <a:ln w="9525">
                <a:noFill/>
                <a:miter lim="800000"/>
                <a:headEnd/>
                <a:tailEnd/>
              </a:ln>
            </p:spPr>
          </p:pic>
          <p:pic>
            <p:nvPicPr>
              <p:cNvPr id="21629" name="Picture 39" descr="C:\Dokumente und Einstellungen\ukerst\Lokale Einstellungen\Temporary Internet Files\Content.IE5\HNUAY3OF\MCj04338420000[1].png"/>
              <p:cNvPicPr>
                <a:picLocks noChangeAspect="1" noChangeArrowheads="1"/>
              </p:cNvPicPr>
              <p:nvPr/>
            </p:nvPicPr>
            <p:blipFill>
              <a:blip r:embed="rId14" cstate="screen"/>
              <a:srcRect/>
              <a:stretch>
                <a:fillRect/>
              </a:stretch>
            </p:blipFill>
            <p:spPr bwMode="auto">
              <a:xfrm>
                <a:off x="7543800" y="5020787"/>
                <a:ext cx="228600" cy="228600"/>
              </a:xfrm>
              <a:prstGeom prst="rect">
                <a:avLst/>
              </a:prstGeom>
              <a:noFill/>
              <a:ln w="9525">
                <a:noFill/>
                <a:miter lim="800000"/>
                <a:headEnd/>
                <a:tailEnd/>
              </a:ln>
            </p:spPr>
          </p:pic>
          <p:pic>
            <p:nvPicPr>
              <p:cNvPr id="21630" name="Picture 39" descr="C:\Dokumente und Einstellungen\ukerst\Lokale Einstellungen\Temporary Internet Files\Content.IE5\HNUAY3OF\MCj04338420000[1].png"/>
              <p:cNvPicPr>
                <a:picLocks noChangeAspect="1" noChangeArrowheads="1"/>
              </p:cNvPicPr>
              <p:nvPr/>
            </p:nvPicPr>
            <p:blipFill>
              <a:blip r:embed="rId14" cstate="screen"/>
              <a:srcRect/>
              <a:stretch>
                <a:fillRect/>
              </a:stretch>
            </p:blipFill>
            <p:spPr bwMode="auto">
              <a:xfrm>
                <a:off x="7848600" y="5020787"/>
                <a:ext cx="228600" cy="228600"/>
              </a:xfrm>
              <a:prstGeom prst="rect">
                <a:avLst/>
              </a:prstGeom>
              <a:noFill/>
              <a:ln w="9525">
                <a:noFill/>
                <a:miter lim="800000"/>
                <a:headEnd/>
                <a:tailEnd/>
              </a:ln>
            </p:spPr>
          </p:pic>
          <p:pic>
            <p:nvPicPr>
              <p:cNvPr id="21631" name="Picture 39" descr="C:\Dokumente und Einstellungen\ukerst\Lokale Einstellungen\Temporary Internet Files\Content.IE5\HNUAY3OF\MCj04338420000[1].png"/>
              <p:cNvPicPr>
                <a:picLocks noChangeAspect="1" noChangeArrowheads="1"/>
              </p:cNvPicPr>
              <p:nvPr/>
            </p:nvPicPr>
            <p:blipFill>
              <a:blip r:embed="rId14" cstate="screen"/>
              <a:srcRect/>
              <a:stretch>
                <a:fillRect/>
              </a:stretch>
            </p:blipFill>
            <p:spPr bwMode="auto">
              <a:xfrm>
                <a:off x="8153400" y="5020787"/>
                <a:ext cx="228600" cy="228600"/>
              </a:xfrm>
              <a:prstGeom prst="rect">
                <a:avLst/>
              </a:prstGeom>
              <a:noFill/>
              <a:ln w="9525">
                <a:noFill/>
                <a:miter lim="800000"/>
                <a:headEnd/>
                <a:tailEnd/>
              </a:ln>
            </p:spPr>
          </p:pic>
          <p:pic>
            <p:nvPicPr>
              <p:cNvPr id="21632" name="Picture 39" descr="C:\Dokumente und Einstellungen\ukerst\Lokale Einstellungen\Temporary Internet Files\Content.IE5\HNUAY3OF\MCj04338420000[1].png"/>
              <p:cNvPicPr>
                <a:picLocks noChangeAspect="1" noChangeArrowheads="1"/>
              </p:cNvPicPr>
              <p:nvPr/>
            </p:nvPicPr>
            <p:blipFill>
              <a:blip r:embed="rId14" cstate="screen"/>
              <a:srcRect/>
              <a:stretch>
                <a:fillRect/>
              </a:stretch>
            </p:blipFill>
            <p:spPr bwMode="auto">
              <a:xfrm>
                <a:off x="8458200" y="5020787"/>
                <a:ext cx="228600" cy="228600"/>
              </a:xfrm>
              <a:prstGeom prst="rect">
                <a:avLst/>
              </a:prstGeom>
              <a:noFill/>
              <a:ln w="9525">
                <a:noFill/>
                <a:miter lim="800000"/>
                <a:headEnd/>
                <a:tailEnd/>
              </a:ln>
            </p:spPr>
          </p:pic>
          <p:sp>
            <p:nvSpPr>
              <p:cNvPr id="202" name="Gestreifter Pfeil nach rechts 201"/>
              <p:cNvSpPr/>
              <p:nvPr/>
            </p:nvSpPr>
            <p:spPr bwMode="auto">
              <a:xfrm>
                <a:off x="8762976" y="5020156"/>
                <a:ext cx="228624" cy="229723"/>
              </a:xfrm>
              <a:prstGeom prst="stripedRightArrow">
                <a:avLst/>
              </a:prstGeom>
              <a:solidFill>
                <a:srgbClr val="FF9B00"/>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de-DE">
                  <a:latin typeface="Arial" charset="0"/>
                  <a:cs typeface="Arial" charset="0"/>
                </a:endParaRPr>
              </a:p>
            </p:txBody>
          </p:sp>
        </p:grpSp>
      </p:grpSp>
      <p:grpSp>
        <p:nvGrpSpPr>
          <p:cNvPr id="32" name="Gruppieren 149"/>
          <p:cNvGrpSpPr>
            <a:grpSpLocks/>
          </p:cNvGrpSpPr>
          <p:nvPr/>
        </p:nvGrpSpPr>
        <p:grpSpPr bwMode="auto">
          <a:xfrm>
            <a:off x="884244" y="2455259"/>
            <a:ext cx="2669934" cy="307777"/>
            <a:chOff x="1671638" y="2026621"/>
            <a:chExt cx="2669931" cy="307604"/>
          </a:xfrm>
        </p:grpSpPr>
        <p:sp>
          <p:nvSpPr>
            <p:cNvPr id="21635" name="Textfeld 7"/>
            <p:cNvSpPr txBox="1">
              <a:spLocks noChangeArrowheads="1"/>
            </p:cNvSpPr>
            <p:nvPr/>
          </p:nvSpPr>
          <p:spPr bwMode="auto">
            <a:xfrm>
              <a:off x="3477231" y="2026621"/>
              <a:ext cx="864338" cy="307604"/>
            </a:xfrm>
            <a:prstGeom prst="rect">
              <a:avLst/>
            </a:prstGeom>
            <a:noFill/>
            <a:ln w="9525">
              <a:noFill/>
              <a:miter lim="800000"/>
              <a:headEnd/>
              <a:tailEnd/>
            </a:ln>
          </p:spPr>
          <p:txBody>
            <a:bodyPr wrap="none">
              <a:spAutoFit/>
            </a:bodyPr>
            <a:lstStyle/>
            <a:p>
              <a:r>
                <a:rPr lang="de-DE" sz="1400" b="0" dirty="0"/>
                <a:t>Firewall</a:t>
              </a:r>
            </a:p>
          </p:txBody>
        </p:sp>
        <p:pic>
          <p:nvPicPr>
            <p:cNvPr id="21636" name="Picture 2"/>
            <p:cNvPicPr>
              <a:picLocks noChangeAspect="1" noChangeArrowheads="1"/>
            </p:cNvPicPr>
            <p:nvPr/>
          </p:nvPicPr>
          <p:blipFill>
            <a:blip r:embed="rId15" cstate="screen"/>
            <a:srcRect/>
            <a:stretch>
              <a:fillRect/>
            </a:stretch>
          </p:blipFill>
          <p:spPr bwMode="auto">
            <a:xfrm>
              <a:off x="1671638" y="2109788"/>
              <a:ext cx="1595437" cy="168567"/>
            </a:xfrm>
            <a:prstGeom prst="rect">
              <a:avLst/>
            </a:prstGeom>
            <a:noFill/>
            <a:ln w="9525">
              <a:noFill/>
              <a:miter lim="800000"/>
              <a:headEnd/>
              <a:tailEnd/>
            </a:ln>
          </p:spPr>
        </p:pic>
      </p:grpSp>
      <p:sp>
        <p:nvSpPr>
          <p:cNvPr id="21638" name="Rectangle 2"/>
          <p:cNvSpPr>
            <a:spLocks noChangeArrowheads="1"/>
          </p:cNvSpPr>
          <p:nvPr/>
        </p:nvSpPr>
        <p:spPr bwMode="auto">
          <a:xfrm>
            <a:off x="152400" y="142875"/>
            <a:ext cx="6705600" cy="544513"/>
          </a:xfrm>
          <a:prstGeom prst="rect">
            <a:avLst/>
          </a:prstGeom>
          <a:noFill/>
          <a:ln w="9525">
            <a:noFill/>
            <a:miter lim="800000"/>
            <a:headEnd/>
            <a:tailEnd/>
          </a:ln>
        </p:spPr>
        <p:txBody>
          <a:bodyPr anchor="ctr"/>
          <a:lstStyle/>
          <a:p>
            <a:pPr>
              <a:lnSpc>
                <a:spcPct val="110000"/>
              </a:lnSpc>
              <a:spcBef>
                <a:spcPct val="10000"/>
              </a:spcBef>
            </a:pPr>
            <a:endParaRPr lang="en-GB" sz="2000" dirty="0">
              <a:solidFill>
                <a:srgbClr val="FF6600"/>
              </a:solidFill>
            </a:endParaRPr>
          </a:p>
        </p:txBody>
      </p:sp>
      <p:sp>
        <p:nvSpPr>
          <p:cNvPr id="136" name="Titel 135"/>
          <p:cNvSpPr>
            <a:spLocks noGrp="1"/>
          </p:cNvSpPr>
          <p:nvPr>
            <p:ph type="title"/>
          </p:nvPr>
        </p:nvSpPr>
        <p:spPr/>
        <p:txBody>
          <a:bodyPr>
            <a:normAutofit/>
          </a:bodyPr>
          <a:lstStyle/>
          <a:p>
            <a:r>
              <a:rPr lang="cs-CZ" dirty="0" smtClean="0">
                <a:solidFill>
                  <a:srgbClr val="EE7F00"/>
                </a:solidFill>
              </a:rPr>
              <a:t>Moderní výzvy v oblasti IT bezpečnosti</a:t>
            </a:r>
            <a:endParaRPr lang="en-GB" noProof="0" dirty="0">
              <a:solidFill>
                <a:srgbClr val="EE7F00"/>
              </a:solidFill>
            </a:endParaRPr>
          </a:p>
        </p:txBody>
      </p:sp>
    </p:spTree>
    <p:extLst>
      <p:ext uri="{BB962C8B-B14F-4D97-AF65-F5344CB8AC3E}">
        <p14:creationId xmlns:p14="http://schemas.microsoft.com/office/powerpoint/2010/main" xmlns="" val="9069885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par>
                          <p:cTn id="12" fill="hold">
                            <p:stCondLst>
                              <p:cond delay="2000"/>
                            </p:stCondLst>
                            <p:childTnLst>
                              <p:par>
                                <p:cTn id="13" presetID="9" presetClass="entr" presetSubtype="0" fill="hold" nodeType="afterEffect">
                                  <p:stCondLst>
                                    <p:cond delay="1000"/>
                                  </p:stCondLst>
                                  <p:iterate type="lt">
                                    <p:tmPct val="0"/>
                                  </p:iterate>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3500"/>
                            </p:stCondLst>
                            <p:childTnLst>
                              <p:par>
                                <p:cTn id="17" presetID="9" presetClass="entr" presetSubtype="0" fill="hold" nodeType="afterEffect">
                                  <p:stCondLst>
                                    <p:cond delay="1000"/>
                                  </p:stCondLst>
                                  <p:iterate type="lt">
                                    <p:tmPct val="0"/>
                                  </p:iterate>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par>
                          <p:cTn id="20" fill="hold">
                            <p:stCondLst>
                              <p:cond delay="5000"/>
                            </p:stCondLst>
                            <p:childTnLst>
                              <p:par>
                                <p:cTn id="21" presetID="9" presetClass="entr" presetSubtype="0" fill="hold" nodeType="afterEffect">
                                  <p:stCondLst>
                                    <p:cond delay="1000"/>
                                  </p:stCondLst>
                                  <p:iterate type="lt">
                                    <p:tmPct val="0"/>
                                  </p:iterate>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6500"/>
                            </p:stCondLst>
                            <p:childTnLst>
                              <p:par>
                                <p:cTn id="25" presetID="9" presetClass="entr" presetSubtype="0" fill="hold" nodeType="afterEffect">
                                  <p:stCondLst>
                                    <p:cond delay="1000"/>
                                  </p:stCondLst>
                                  <p:iterate type="lt">
                                    <p:tmPct val="0"/>
                                  </p:iterate>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par>
                          <p:cTn id="28" fill="hold">
                            <p:stCondLst>
                              <p:cond delay="8000"/>
                            </p:stCondLst>
                            <p:childTnLst>
                              <p:par>
                                <p:cTn id="29" presetID="9" presetClass="entr" presetSubtype="0" fill="hold" nodeType="afterEffect">
                                  <p:stCondLst>
                                    <p:cond delay="1000"/>
                                  </p:stCondLst>
                                  <p:iterate type="lt">
                                    <p:tmPct val="0"/>
                                  </p:iterate>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p:stCondLst>
                              <p:cond delay="9500"/>
                            </p:stCondLst>
                            <p:childTnLst>
                              <p:par>
                                <p:cTn id="33" presetID="9" presetClass="entr" presetSubtype="0" fill="hold" nodeType="afterEffect">
                                  <p:stCondLst>
                                    <p:cond delay="1000"/>
                                  </p:stCondLst>
                                  <p:iterate type="lt">
                                    <p:tmPct val="0"/>
                                  </p:iterate>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par>
                          <p:cTn id="36" fill="hold">
                            <p:stCondLst>
                              <p:cond delay="11000"/>
                            </p:stCondLst>
                            <p:childTnLst>
                              <p:par>
                                <p:cTn id="37" presetID="9" presetClass="entr" presetSubtype="0" fill="hold" nodeType="afterEffect">
                                  <p:stCondLst>
                                    <p:cond delay="1000"/>
                                  </p:stCondLst>
                                  <p:iterate type="lt">
                                    <p:tmPct val="0"/>
                                  </p:iterate>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left)">
                                      <p:cBhvr>
                                        <p:cTn id="44" dur="500"/>
                                        <p:tgtEl>
                                          <p:spTgt spid="66"/>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par>
                          <p:cTn id="69" fill="hold">
                            <p:stCondLst>
                              <p:cond delay="3500"/>
                            </p:stCondLst>
                            <p:childTnLst>
                              <p:par>
                                <p:cTn id="70" presetID="22" presetClass="entr" presetSubtype="8"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4000"/>
                            </p:stCondLst>
                            <p:childTnLst>
                              <p:par>
                                <p:cTn id="74" presetID="22" presetClass="entr" presetSubtype="8"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childTnLst>
                          </p:cTn>
                        </p:par>
                        <p:par>
                          <p:cTn id="77" fill="hold">
                            <p:stCondLst>
                              <p:cond delay="4500"/>
                            </p:stCondLst>
                            <p:childTnLst>
                              <p:par>
                                <p:cTn id="78" presetID="22" presetClass="entr" presetSubtype="8"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6"/>
                                        </p:tgtEl>
                                        <p:attrNameLst>
                                          <p:attrName>style.visibility</p:attrName>
                                        </p:attrNameLst>
                                      </p:cBhvr>
                                      <p:to>
                                        <p:strVal val="visible"/>
                                      </p:to>
                                    </p:set>
                                    <p:animEffect transition="in" filter="wipe(left)">
                                      <p:cBhvr>
                                        <p:cTn id="85" dur="500"/>
                                        <p:tgtEl>
                                          <p:spTgt spid="116"/>
                                        </p:tgtEl>
                                      </p:cBhvr>
                                    </p:animEffec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left)">
                                      <p:cBhvr>
                                        <p:cTn id="89" dur="500"/>
                                        <p:tgtEl>
                                          <p:spTgt spid="11"/>
                                        </p:tgtEl>
                                      </p:cBhvr>
                                    </p:animEffect>
                                  </p:childTnLst>
                                </p:cTn>
                              </p:par>
                            </p:childTnLst>
                          </p:cTn>
                        </p:par>
                        <p:par>
                          <p:cTn id="90" fill="hold">
                            <p:stCondLst>
                              <p:cond delay="1000"/>
                            </p:stCondLst>
                            <p:childTnLst>
                              <p:par>
                                <p:cTn id="91" presetID="22" presetClass="entr" presetSubtype="8"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childTnLst>
                          </p:cTn>
                        </p:par>
                        <p:par>
                          <p:cTn id="94" fill="hold">
                            <p:stCondLst>
                              <p:cond delay="1500"/>
                            </p:stCondLst>
                            <p:childTnLst>
                              <p:par>
                                <p:cTn id="95" presetID="22" presetClass="entr" presetSubtype="8"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left)">
                                      <p:cBhvr>
                                        <p:cTn id="97" dur="500"/>
                                        <p:tgtEl>
                                          <p:spTgt spid="13"/>
                                        </p:tgtEl>
                                      </p:cBhvr>
                                    </p:animEffect>
                                  </p:childTnLst>
                                </p:cTn>
                              </p:par>
                            </p:childTnLst>
                          </p:cTn>
                        </p:par>
                        <p:par>
                          <p:cTn id="98" fill="hold">
                            <p:stCondLst>
                              <p:cond delay="2000"/>
                            </p:stCondLst>
                            <p:childTnLst>
                              <p:par>
                                <p:cTn id="99" presetID="22" presetClass="entr" presetSubtype="8"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childTnLst>
                          </p:cTn>
                        </p:par>
                        <p:par>
                          <p:cTn id="102" fill="hold">
                            <p:stCondLst>
                              <p:cond delay="2500"/>
                            </p:stCondLst>
                            <p:childTnLst>
                              <p:par>
                                <p:cTn id="103" presetID="22" presetClass="entr" presetSubtype="8"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left)">
                                      <p:cBhvr>
                                        <p:cTn id="105" dur="500"/>
                                        <p:tgtEl>
                                          <p:spTgt spid="15"/>
                                        </p:tgtEl>
                                      </p:cBhvr>
                                    </p:animEffect>
                                  </p:childTnLst>
                                </p:cTn>
                              </p:par>
                            </p:childTnLst>
                          </p:cTn>
                        </p:par>
                        <p:par>
                          <p:cTn id="106" fill="hold">
                            <p:stCondLst>
                              <p:cond delay="3000"/>
                            </p:stCondLst>
                            <p:childTnLst>
                              <p:par>
                                <p:cTn id="107" presetID="22" presetClass="entr" presetSubtype="8" fill="hold"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left)">
                                      <p:cBhvr>
                                        <p:cTn id="109" dur="500"/>
                                        <p:tgtEl>
                                          <p:spTgt spid="16"/>
                                        </p:tgtEl>
                                      </p:cBhvr>
                                    </p:animEffect>
                                  </p:childTnLst>
                                </p:cTn>
                              </p:par>
                            </p:childTnLst>
                          </p:cTn>
                        </p:par>
                        <p:par>
                          <p:cTn id="110" fill="hold">
                            <p:stCondLst>
                              <p:cond delay="3500"/>
                            </p:stCondLst>
                            <p:childTnLst>
                              <p:par>
                                <p:cTn id="111" presetID="22" presetClass="entr" presetSubtype="8"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left)">
                                      <p:cBhvr>
                                        <p:cTn id="113" dur="500"/>
                                        <p:tgtEl>
                                          <p:spTgt spid="17"/>
                                        </p:tgtEl>
                                      </p:cBhvr>
                                    </p:animEffect>
                                  </p:childTnLst>
                                </p:cTn>
                              </p:par>
                            </p:childTnLst>
                          </p:cTn>
                        </p:par>
                        <p:par>
                          <p:cTn id="114" fill="hold">
                            <p:stCondLst>
                              <p:cond delay="4000"/>
                            </p:stCondLst>
                            <p:childTnLst>
                              <p:par>
                                <p:cTn id="115" presetID="22" presetClass="entr" presetSubtype="8" fill="hold"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500"/>
                                        <p:tgtEl>
                                          <p:spTgt spid="18"/>
                                        </p:tgtEl>
                                      </p:cBhvr>
                                    </p:animEffect>
                                  </p:childTnLst>
                                </p:cTn>
                              </p:par>
                            </p:childTnLst>
                          </p:cTn>
                        </p:par>
                        <p:par>
                          <p:cTn id="118" fill="hold">
                            <p:stCondLst>
                              <p:cond delay="4500"/>
                            </p:stCondLst>
                            <p:childTnLst>
                              <p:par>
                                <p:cTn id="119" presetID="22" presetClass="entr" presetSubtype="8" fill="hold"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left)">
                                      <p:cBhvr>
                                        <p:cTn id="121" dur="5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wipe(left)">
                                      <p:cBhvr>
                                        <p:cTn id="1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Bildplatzhalter 41"/>
          <p:cNvSpPr>
            <a:spLocks noGrp="1"/>
          </p:cNvSpPr>
          <p:nvPr>
            <p:ph type="pic" sz="quarter" idx="14"/>
          </p:nvPr>
        </p:nvSpPr>
        <p:spPr>
          <a:xfrm>
            <a:off x="149087" y="1043610"/>
            <a:ext cx="8825947" cy="4758704"/>
          </a:xfrm>
          <a:effectLst>
            <a:outerShdw blurRad="50800" dist="38100" dir="2700000" algn="tl" rotWithShape="0">
              <a:prstClr val="black">
                <a:alpha val="40000"/>
              </a:prstClr>
            </a:outerShdw>
          </a:effectLst>
        </p:spPr>
      </p:sp>
      <p:sp>
        <p:nvSpPr>
          <p:cNvPr id="12290" name="Rectangle 27"/>
          <p:cNvSpPr>
            <a:spLocks noChangeArrowheads="1"/>
          </p:cNvSpPr>
          <p:nvPr/>
        </p:nvSpPr>
        <p:spPr bwMode="auto">
          <a:xfrm>
            <a:off x="582613" y="381000"/>
            <a:ext cx="6275387" cy="649288"/>
          </a:xfrm>
          <a:prstGeom prst="rect">
            <a:avLst/>
          </a:prstGeom>
          <a:noFill/>
          <a:ln w="9525">
            <a:noFill/>
            <a:miter lim="800000"/>
            <a:headEnd/>
            <a:tailEnd/>
          </a:ln>
        </p:spPr>
        <p:txBody>
          <a:bodyPr lIns="0" tIns="46800" rIns="90000" bIns="46800" anchor="ctr"/>
          <a:lstStyle/>
          <a:p>
            <a:pPr defTabSz="457200">
              <a:lnSpc>
                <a:spcPct val="110000"/>
              </a:lnSpc>
              <a:spcBef>
                <a:spcPct val="1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0" dirty="0">
              <a:solidFill>
                <a:srgbClr val="FF6600"/>
              </a:solidFill>
            </a:endParaRPr>
          </a:p>
        </p:txBody>
      </p:sp>
      <p:sp>
        <p:nvSpPr>
          <p:cNvPr id="12293" name="Rectangle 52"/>
          <p:cNvSpPr>
            <a:spLocks noGrp="1" noChangeArrowheads="1"/>
          </p:cNvSpPr>
          <p:nvPr>
            <p:ph type="title"/>
          </p:nvPr>
        </p:nvSpPr>
        <p:spPr/>
        <p:txBody>
          <a:bodyPr/>
          <a:lstStyle/>
          <a:p>
            <a:r>
              <a:rPr lang="en-GB" dirty="0" smtClean="0"/>
              <a:t>Astaro </a:t>
            </a:r>
            <a:r>
              <a:rPr lang="cs-CZ" dirty="0" smtClean="0"/>
              <a:t>– přístup „vše v jednom“</a:t>
            </a:r>
            <a:endParaRPr lang="en-GB" noProof="0" dirty="0" smtClean="0">
              <a:solidFill>
                <a:srgbClr val="EE7F00"/>
              </a:solidFill>
            </a:endParaRPr>
          </a:p>
        </p:txBody>
      </p:sp>
      <p:sp>
        <p:nvSpPr>
          <p:cNvPr id="94" name="Pfeil nach unten 93"/>
          <p:cNvSpPr/>
          <p:nvPr/>
        </p:nvSpPr>
        <p:spPr>
          <a:xfrm rot="3405461" flipH="1">
            <a:off x="6011025" y="2883766"/>
            <a:ext cx="344385" cy="510957"/>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Pfeil nach unten 94"/>
          <p:cNvSpPr/>
          <p:nvPr/>
        </p:nvSpPr>
        <p:spPr>
          <a:xfrm rot="10800000" flipH="1">
            <a:off x="4458763" y="4075070"/>
            <a:ext cx="344385" cy="333962"/>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Pfeil nach unten 92"/>
          <p:cNvSpPr/>
          <p:nvPr/>
        </p:nvSpPr>
        <p:spPr>
          <a:xfrm rot="7555506" flipH="1">
            <a:off x="6024086" y="4262267"/>
            <a:ext cx="344385" cy="510957"/>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Pfeil nach unten 91"/>
          <p:cNvSpPr/>
          <p:nvPr/>
        </p:nvSpPr>
        <p:spPr>
          <a:xfrm rot="13991441" flipH="1">
            <a:off x="2754558" y="4156334"/>
            <a:ext cx="344385" cy="510957"/>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Pfeil nach unten 90"/>
          <p:cNvSpPr/>
          <p:nvPr/>
        </p:nvSpPr>
        <p:spPr>
          <a:xfrm rot="18215490" flipH="1">
            <a:off x="2748836" y="2842828"/>
            <a:ext cx="344385" cy="510957"/>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216"/>
          <p:cNvSpPr>
            <a:spLocks noChangeArrowheads="1"/>
          </p:cNvSpPr>
          <p:nvPr/>
        </p:nvSpPr>
        <p:spPr bwMode="auto">
          <a:xfrm>
            <a:off x="3124200" y="3650770"/>
            <a:ext cx="2971800" cy="323165"/>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1500" b="1" dirty="0" smtClean="0">
                <a:solidFill>
                  <a:srgbClr val="EE7F00"/>
                </a:solidFill>
                <a:effectLst/>
                <a:latin typeface="+mj-lt"/>
              </a:rPr>
              <a:t>All-In-One Appliance</a:t>
            </a:r>
            <a:endParaRPr lang="en-GB" sz="1500" b="1" dirty="0">
              <a:solidFill>
                <a:srgbClr val="EE7F00"/>
              </a:solidFill>
              <a:effectLst/>
              <a:latin typeface="+mj-lt"/>
            </a:endParaRPr>
          </a:p>
        </p:txBody>
      </p:sp>
      <p:pic>
        <p:nvPicPr>
          <p:cNvPr id="106" name="Picture 2" descr="C:\DOKUME~1\ukerst\LOKALE~1\Temp\Rar$DR00.344\ASG-320_standard_white.tif"/>
          <p:cNvPicPr>
            <a:picLocks noChangeAspect="1" noChangeArrowheads="1"/>
          </p:cNvPicPr>
          <p:nvPr/>
        </p:nvPicPr>
        <p:blipFill>
          <a:blip r:embed="rId3" cstate="screen">
            <a:clrChange>
              <a:clrFrom>
                <a:srgbClr val="FFFFFF"/>
              </a:clrFrom>
              <a:clrTo>
                <a:srgbClr val="FFFFFF">
                  <a:alpha val="0"/>
                </a:srgbClr>
              </a:clrTo>
            </a:clrChange>
            <a:lum bright="10000"/>
          </a:blip>
          <a:srcRect/>
          <a:stretch>
            <a:fillRect/>
          </a:stretch>
        </p:blipFill>
        <p:spPr bwMode="auto">
          <a:xfrm>
            <a:off x="3505200" y="3058468"/>
            <a:ext cx="2133600" cy="639762"/>
          </a:xfrm>
          <a:prstGeom prst="rect">
            <a:avLst/>
          </a:prstGeom>
          <a:noFill/>
          <a:ln w="9525">
            <a:noFill/>
            <a:miter lim="800000"/>
            <a:headEnd/>
            <a:tailEnd/>
          </a:ln>
          <a:scene3d>
            <a:camera prst="orthographicFront">
              <a:rot lat="0" lon="0" rev="21540000"/>
            </a:camera>
            <a:lightRig rig="threePt" dir="t"/>
          </a:scene3d>
        </p:spPr>
      </p:pic>
      <p:grpSp>
        <p:nvGrpSpPr>
          <p:cNvPr id="2" name="Gruppieren 36"/>
          <p:cNvGrpSpPr/>
          <p:nvPr/>
        </p:nvGrpSpPr>
        <p:grpSpPr>
          <a:xfrm>
            <a:off x="2921028" y="4283493"/>
            <a:ext cx="3538249" cy="1371330"/>
            <a:chOff x="2921028" y="4382883"/>
            <a:chExt cx="3538249" cy="1371330"/>
          </a:xfrm>
        </p:grpSpPr>
        <p:sp>
          <p:nvSpPr>
            <p:cNvPr id="8203" name="Text Box 6"/>
            <p:cNvSpPr txBox="1">
              <a:spLocks noChangeArrowheads="1"/>
            </p:cNvSpPr>
            <p:nvPr/>
          </p:nvSpPr>
          <p:spPr bwMode="auto">
            <a:xfrm>
              <a:off x="2921028" y="5289470"/>
              <a:ext cx="3538249" cy="464743"/>
            </a:xfrm>
            <a:prstGeom prst="rect">
              <a:avLst/>
            </a:prstGeom>
            <a:noFill/>
            <a:ln w="9525" algn="ctr">
              <a:noFill/>
              <a:miter lim="800000"/>
              <a:headEnd/>
              <a:tailEnd/>
            </a:ln>
          </p:spPr>
          <p:txBody>
            <a:bodyPr wrap="square">
              <a:spAutoFit/>
            </a:bodyPr>
            <a:lstStyle/>
            <a:p>
              <a:pPr marL="342900" indent="-342900" algn="ctr">
                <a:spcBef>
                  <a:spcPct val="20000"/>
                </a:spcBef>
                <a:buClr>
                  <a:srgbClr val="CC3300"/>
                </a:buClr>
              </a:pPr>
              <a:r>
                <a:rPr lang="cs-CZ" sz="1100" b="1" i="1" dirty="0" smtClean="0">
                  <a:ea typeface="Verdana" pitchFamily="34" charset="0"/>
                  <a:cs typeface="Verdana" pitchFamily="34" charset="0"/>
                </a:rPr>
                <a:t>Centralizovaný</a:t>
              </a:r>
              <a:endParaRPr lang="en-US" sz="1100" b="1" i="1" dirty="0" smtClean="0">
                <a:ea typeface="Verdana" pitchFamily="34" charset="0"/>
                <a:cs typeface="Verdana" pitchFamily="34" charset="0"/>
              </a:endParaRPr>
            </a:p>
            <a:p>
              <a:pPr marL="342900" indent="-342900" algn="ctr">
                <a:spcBef>
                  <a:spcPct val="20000"/>
                </a:spcBef>
                <a:buClr>
                  <a:srgbClr val="CC3300"/>
                </a:buClr>
              </a:pPr>
              <a:r>
                <a:rPr lang="en-US" sz="1100" b="1" i="1" dirty="0" smtClean="0">
                  <a:ea typeface="Verdana" pitchFamily="34" charset="0"/>
                  <a:cs typeface="Verdana" pitchFamily="34" charset="0"/>
                </a:rPr>
                <a:t>Management &amp; Reporting</a:t>
              </a:r>
            </a:p>
          </p:txBody>
        </p:sp>
        <p:sp>
          <p:nvSpPr>
            <p:cNvPr id="12353" name="Freeform 13"/>
            <p:cNvSpPr>
              <a:spLocks/>
            </p:cNvSpPr>
            <p:nvPr/>
          </p:nvSpPr>
          <p:spPr bwMode="auto">
            <a:xfrm rot="16200000" flipV="1">
              <a:off x="4635537" y="4726123"/>
              <a:ext cx="19050" cy="200892"/>
            </a:xfrm>
            <a:custGeom>
              <a:avLst/>
              <a:gdLst>
                <a:gd name="T0" fmla="*/ 0 w 13"/>
                <a:gd name="T1" fmla="*/ 0 h 178"/>
                <a:gd name="T2" fmla="*/ 1 w 13"/>
                <a:gd name="T3" fmla="*/ 128 h 178"/>
                <a:gd name="T4" fmla="*/ 54 w 13"/>
                <a:gd name="T5" fmla="*/ 104 h 178"/>
                <a:gd name="T6" fmla="*/ 54 w 13"/>
                <a:gd name="T7" fmla="*/ 28 h 178"/>
                <a:gd name="T8" fmla="*/ 0 w 13"/>
                <a:gd name="T9" fmla="*/ 0 h 178"/>
                <a:gd name="T10" fmla="*/ 0 60000 65536"/>
                <a:gd name="T11" fmla="*/ 0 60000 65536"/>
                <a:gd name="T12" fmla="*/ 0 60000 65536"/>
                <a:gd name="T13" fmla="*/ 0 60000 65536"/>
                <a:gd name="T14" fmla="*/ 0 60000 65536"/>
                <a:gd name="T15" fmla="*/ 0 w 13"/>
                <a:gd name="T16" fmla="*/ 0 h 178"/>
                <a:gd name="T17" fmla="*/ 13 w 13"/>
                <a:gd name="T18" fmla="*/ 178 h 178"/>
              </a:gdLst>
              <a:ahLst/>
              <a:cxnLst>
                <a:cxn ang="T10">
                  <a:pos x="T0" y="T1"/>
                </a:cxn>
                <a:cxn ang="T11">
                  <a:pos x="T2" y="T3"/>
                </a:cxn>
                <a:cxn ang="T12">
                  <a:pos x="T4" y="T5"/>
                </a:cxn>
                <a:cxn ang="T13">
                  <a:pos x="T6" y="T7"/>
                </a:cxn>
                <a:cxn ang="T14">
                  <a:pos x="T8" y="T9"/>
                </a:cxn>
              </a:cxnLst>
              <a:rect l="T15" t="T16" r="T17" b="T18"/>
              <a:pathLst>
                <a:path w="13" h="178">
                  <a:moveTo>
                    <a:pt x="0" y="0"/>
                  </a:moveTo>
                  <a:lnTo>
                    <a:pt x="1" y="178"/>
                  </a:lnTo>
                  <a:lnTo>
                    <a:pt x="13" y="144"/>
                  </a:lnTo>
                  <a:lnTo>
                    <a:pt x="13" y="28"/>
                  </a:lnTo>
                  <a:lnTo>
                    <a:pt x="0" y="0"/>
                  </a:lnTo>
                  <a:close/>
                </a:path>
              </a:pathLst>
            </a:custGeom>
            <a:solidFill>
              <a:srgbClr val="B3B3A1"/>
            </a:solidFill>
            <a:ln w="9525">
              <a:noFill/>
              <a:round/>
              <a:headEnd/>
              <a:tailEnd/>
            </a:ln>
          </p:spPr>
          <p:txBody>
            <a:bodyPr/>
            <a:lstStyle/>
            <a:p>
              <a:endParaRPr lang="de-DE" b="0"/>
            </a:p>
          </p:txBody>
        </p:sp>
        <p:pic>
          <p:nvPicPr>
            <p:cNvPr id="356355" name="Picture 3"/>
            <p:cNvPicPr>
              <a:picLocks noChangeAspect="1" noChangeArrowheads="1"/>
            </p:cNvPicPr>
            <p:nvPr/>
          </p:nvPicPr>
          <p:blipFill>
            <a:blip r:embed="rId4" cstate="print"/>
            <a:srcRect/>
            <a:stretch>
              <a:fillRect/>
            </a:stretch>
          </p:blipFill>
          <p:spPr bwMode="auto">
            <a:xfrm>
              <a:off x="3745082" y="4382883"/>
              <a:ext cx="1753350" cy="958630"/>
            </a:xfrm>
            <a:prstGeom prst="rect">
              <a:avLst/>
            </a:prstGeom>
            <a:noFill/>
            <a:ln w="9525">
              <a:noFill/>
              <a:miter lim="800000"/>
              <a:headEnd/>
              <a:tailEnd/>
            </a:ln>
          </p:spPr>
        </p:pic>
      </p:grpSp>
      <p:grpSp>
        <p:nvGrpSpPr>
          <p:cNvPr id="3" name="Gruppieren 38"/>
          <p:cNvGrpSpPr/>
          <p:nvPr/>
        </p:nvGrpSpPr>
        <p:grpSpPr>
          <a:xfrm>
            <a:off x="6592728" y="4068117"/>
            <a:ext cx="2040943" cy="1629666"/>
            <a:chOff x="6810442" y="1716802"/>
            <a:chExt cx="2040943" cy="1629666"/>
          </a:xfrm>
        </p:grpSpPr>
        <p:sp>
          <p:nvSpPr>
            <p:cNvPr id="12383" name="Text Box 94"/>
            <p:cNvSpPr txBox="1">
              <a:spLocks noChangeArrowheads="1"/>
            </p:cNvSpPr>
            <p:nvPr/>
          </p:nvSpPr>
          <p:spPr bwMode="auto">
            <a:xfrm>
              <a:off x="6810442" y="2678593"/>
              <a:ext cx="2040943" cy="667875"/>
            </a:xfrm>
            <a:prstGeom prst="rect">
              <a:avLst/>
            </a:prstGeom>
            <a:noFill/>
            <a:ln w="9525" algn="ctr">
              <a:noFill/>
              <a:miter lim="800000"/>
              <a:headEnd/>
              <a:tailEnd/>
            </a:ln>
          </p:spPr>
          <p:txBody>
            <a:bodyPr wrap="none">
              <a:spAutoFit/>
            </a:bodyPr>
            <a:lstStyle/>
            <a:p>
              <a:pPr marL="342900" indent="-342900" algn="ctr">
                <a:spcBef>
                  <a:spcPct val="20000"/>
                </a:spcBef>
                <a:buClr>
                  <a:srgbClr val="CC3300"/>
                </a:buClr>
              </a:pPr>
              <a:r>
                <a:rPr lang="cs-CZ" sz="1100" b="1" i="1" dirty="0" smtClean="0">
                  <a:ea typeface="Verdana" pitchFamily="34" charset="0"/>
                  <a:cs typeface="Verdana" pitchFamily="34" charset="0"/>
                </a:rPr>
                <a:t>Unifikovaný management</a:t>
              </a:r>
            </a:p>
            <a:p>
              <a:pPr marL="342900" indent="-342900" algn="ctr">
                <a:spcBef>
                  <a:spcPct val="20000"/>
                </a:spcBef>
                <a:buClr>
                  <a:srgbClr val="CC3300"/>
                </a:buClr>
              </a:pPr>
              <a:r>
                <a:rPr lang="cs-CZ" sz="1100" b="1" i="1" dirty="0" smtClean="0">
                  <a:ea typeface="Verdana" pitchFamily="34" charset="0"/>
                  <a:cs typeface="Verdana" pitchFamily="34" charset="0"/>
                </a:rPr>
                <a:t>všech funkcí dostupný</a:t>
              </a:r>
            </a:p>
            <a:p>
              <a:pPr marL="342900" indent="-342900" algn="ctr">
                <a:spcBef>
                  <a:spcPct val="20000"/>
                </a:spcBef>
                <a:buClr>
                  <a:srgbClr val="CC3300"/>
                </a:buClr>
              </a:pPr>
              <a:r>
                <a:rPr lang="cs-CZ" sz="1100" b="1" i="1" dirty="0" smtClean="0">
                  <a:ea typeface="Verdana" pitchFamily="34" charset="0"/>
                  <a:cs typeface="Verdana" pitchFamily="34" charset="0"/>
                </a:rPr>
                <a:t>z prohlížeče</a:t>
              </a:r>
              <a:r>
                <a:rPr lang="en-US" sz="1100" b="1" i="1" dirty="0" smtClean="0">
                  <a:ea typeface="Verdana" pitchFamily="34" charset="0"/>
                  <a:cs typeface="Verdana" pitchFamily="34" charset="0"/>
                </a:rPr>
                <a:t> </a:t>
              </a:r>
            </a:p>
          </p:txBody>
        </p:sp>
        <p:pic>
          <p:nvPicPr>
            <p:cNvPr id="356357" name="Picture 5" descr="P:\Products\ASG\Software\ASG V8\V8 Presentation\V8 Presentation Shots\WAF-2.jpg"/>
            <p:cNvPicPr>
              <a:picLocks noChangeAspect="1" noChangeArrowheads="1"/>
            </p:cNvPicPr>
            <p:nvPr/>
          </p:nvPicPr>
          <p:blipFill>
            <a:blip r:embed="rId5" cstate="print"/>
            <a:srcRect b="30275"/>
            <a:stretch>
              <a:fillRect/>
            </a:stretch>
          </p:blipFill>
          <p:spPr bwMode="auto">
            <a:xfrm>
              <a:off x="7244205" y="1716802"/>
              <a:ext cx="1162803" cy="799377"/>
            </a:xfrm>
            <a:prstGeom prst="rect">
              <a:avLst/>
            </a:prstGeom>
            <a:ln>
              <a:noFill/>
            </a:ln>
            <a:effectLst>
              <a:outerShdw blurRad="50800" dist="38100" dir="2700000" algn="tl" rotWithShape="0">
                <a:prstClr val="black">
                  <a:alpha val="40000"/>
                </a:prstClr>
              </a:outerShdw>
            </a:effectLst>
          </p:spPr>
        </p:pic>
      </p:grpSp>
      <p:grpSp>
        <p:nvGrpSpPr>
          <p:cNvPr id="5" name="Gruppieren 40"/>
          <p:cNvGrpSpPr/>
          <p:nvPr/>
        </p:nvGrpSpPr>
        <p:grpSpPr>
          <a:xfrm>
            <a:off x="2989694" y="1314301"/>
            <a:ext cx="3145958" cy="1736355"/>
            <a:chOff x="2989694" y="1314301"/>
            <a:chExt cx="3145958" cy="1736355"/>
          </a:xfrm>
        </p:grpSpPr>
        <p:grpSp>
          <p:nvGrpSpPr>
            <p:cNvPr id="6" name="Gruppieren 39"/>
            <p:cNvGrpSpPr/>
            <p:nvPr/>
          </p:nvGrpSpPr>
          <p:grpSpPr>
            <a:xfrm>
              <a:off x="2989694" y="1314301"/>
              <a:ext cx="2932937" cy="1736355"/>
              <a:chOff x="2989694" y="1314301"/>
              <a:chExt cx="2932937" cy="1736355"/>
            </a:xfrm>
          </p:grpSpPr>
          <p:sp>
            <p:nvSpPr>
              <p:cNvPr id="12344" name="AutoShape 68"/>
              <p:cNvSpPr>
                <a:spLocks noChangeAspect="1" noChangeArrowheads="1" noTextEdit="1"/>
              </p:cNvSpPr>
              <p:nvPr/>
            </p:nvSpPr>
            <p:spPr bwMode="auto">
              <a:xfrm>
                <a:off x="3810002" y="1787303"/>
                <a:ext cx="655638" cy="611188"/>
              </a:xfrm>
              <a:prstGeom prst="rect">
                <a:avLst/>
              </a:prstGeom>
              <a:noFill/>
              <a:ln w="9525">
                <a:noFill/>
                <a:miter lim="800000"/>
                <a:headEnd/>
                <a:tailEnd/>
              </a:ln>
            </p:spPr>
            <p:txBody>
              <a:bodyPr/>
              <a:lstStyle/>
              <a:p>
                <a:endParaRPr lang="de-DE"/>
              </a:p>
            </p:txBody>
          </p:sp>
          <p:sp>
            <p:nvSpPr>
              <p:cNvPr id="12342" name="AutoShape 71"/>
              <p:cNvSpPr>
                <a:spLocks noChangeAspect="1" noChangeArrowheads="1" noTextEdit="1"/>
              </p:cNvSpPr>
              <p:nvPr/>
            </p:nvSpPr>
            <p:spPr bwMode="auto">
              <a:xfrm>
                <a:off x="4513265" y="2181003"/>
                <a:ext cx="673100" cy="588963"/>
              </a:xfrm>
              <a:prstGeom prst="rect">
                <a:avLst/>
              </a:prstGeom>
              <a:noFill/>
              <a:ln w="9525">
                <a:noFill/>
                <a:miter lim="800000"/>
                <a:headEnd/>
                <a:tailEnd/>
              </a:ln>
            </p:spPr>
            <p:txBody>
              <a:bodyPr/>
              <a:lstStyle/>
              <a:p>
                <a:endParaRPr lang="de-DE"/>
              </a:p>
            </p:txBody>
          </p:sp>
          <p:sp>
            <p:nvSpPr>
              <p:cNvPr id="12340" name="Text Box 61"/>
              <p:cNvSpPr txBox="1">
                <a:spLocks noChangeArrowheads="1"/>
              </p:cNvSpPr>
              <p:nvPr/>
            </p:nvSpPr>
            <p:spPr bwMode="auto">
              <a:xfrm>
                <a:off x="3234220" y="1314301"/>
                <a:ext cx="2514600" cy="261610"/>
              </a:xfrm>
              <a:prstGeom prst="rect">
                <a:avLst/>
              </a:prstGeom>
              <a:noFill/>
              <a:ln w="9525" algn="ctr">
                <a:noFill/>
                <a:miter lim="800000"/>
                <a:headEnd/>
                <a:tailEnd/>
              </a:ln>
            </p:spPr>
            <p:txBody>
              <a:bodyPr wrap="square">
                <a:spAutoFit/>
              </a:bodyPr>
              <a:lstStyle/>
              <a:p>
                <a:pPr marL="342900" indent="-342900" algn="ctr">
                  <a:spcBef>
                    <a:spcPct val="20000"/>
                  </a:spcBef>
                  <a:buClr>
                    <a:srgbClr val="CC3300"/>
                  </a:buClr>
                </a:pPr>
                <a:r>
                  <a:rPr lang="cs-CZ" sz="1100" b="1" i="1" dirty="0" smtClean="0">
                    <a:ea typeface="Verdana" pitchFamily="34" charset="0"/>
                    <a:cs typeface="Verdana" pitchFamily="34" charset="0"/>
                  </a:rPr>
                  <a:t>Flexibilní nasazení</a:t>
                </a:r>
                <a:endParaRPr lang="de-DE" sz="1100" b="1" i="1" dirty="0" smtClean="0">
                  <a:ea typeface="Verdana" pitchFamily="34" charset="0"/>
                  <a:cs typeface="Verdana" pitchFamily="34" charset="0"/>
                </a:endParaRPr>
              </a:p>
            </p:txBody>
          </p:sp>
          <p:pic>
            <p:nvPicPr>
              <p:cNvPr id="1032" name="Picture 8" descr="Astaro Security Gateway Software Applianc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9694" y="1736910"/>
                <a:ext cx="1264147" cy="824706"/>
              </a:xfrm>
              <a:prstGeom prst="rect">
                <a:avLst/>
              </a:prstGeom>
              <a:noFill/>
              <a:extLst>
                <a:ext uri="{909E8E84-426E-40DD-AFC4-6F175D3DCCD1}">
                  <a14:hiddenFill xmlns:a14="http://schemas.microsoft.com/office/drawing/2010/main" xmlns="">
                    <a:solidFill>
                      <a:srgbClr val="FFFFFF"/>
                    </a:solidFill>
                  </a14:hiddenFill>
                </a:ext>
              </a:extLst>
            </p:spPr>
          </p:pic>
          <p:sp>
            <p:nvSpPr>
              <p:cNvPr id="99" name="Rechteck 98"/>
              <p:cNvSpPr/>
              <p:nvPr/>
            </p:nvSpPr>
            <p:spPr>
              <a:xfrm>
                <a:off x="4163815" y="1980306"/>
                <a:ext cx="1758816" cy="261610"/>
              </a:xfrm>
              <a:prstGeom prst="rect">
                <a:avLst/>
              </a:prstGeom>
            </p:spPr>
            <p:txBody>
              <a:bodyPr wrap="none">
                <a:spAutoFit/>
              </a:bodyPr>
              <a:lstStyle/>
              <a:p>
                <a:pPr algn="ctr">
                  <a:defRPr/>
                </a:pPr>
                <a:r>
                  <a:rPr lang="cs-CZ" sz="1100" b="1" i="1" dirty="0" smtClean="0">
                    <a:solidFill>
                      <a:schemeClr val="bg1">
                        <a:lumMod val="50000"/>
                      </a:schemeClr>
                    </a:solidFill>
                  </a:rPr>
                  <a:t>Softwarová</a:t>
                </a:r>
                <a:r>
                  <a:rPr lang="en-US" sz="1100" b="1" i="1" dirty="0" smtClean="0">
                    <a:solidFill>
                      <a:schemeClr val="bg1">
                        <a:lumMod val="50000"/>
                      </a:schemeClr>
                    </a:solidFill>
                  </a:rPr>
                  <a:t> Appliance</a:t>
                </a:r>
                <a:endParaRPr lang="en-US" sz="1100" b="1" i="1" dirty="0">
                  <a:solidFill>
                    <a:schemeClr val="bg1">
                      <a:lumMod val="50000"/>
                    </a:schemeClr>
                  </a:solidFill>
                </a:endParaRPr>
              </a:p>
            </p:txBody>
          </p:sp>
          <p:pic>
            <p:nvPicPr>
              <p:cNvPr id="1034" name="Picture 10" descr="Astaro Security Gateway Virtual Appliance for VMware"/>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17317"/>
              <a:stretch/>
            </p:blipFill>
            <p:spPr bwMode="auto">
              <a:xfrm>
                <a:off x="3482027" y="2368763"/>
                <a:ext cx="1264147" cy="68189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0" name="Rechteck 99"/>
            <p:cNvSpPr/>
            <p:nvPr/>
          </p:nvSpPr>
          <p:spPr>
            <a:xfrm>
              <a:off x="4559580" y="2501269"/>
              <a:ext cx="1576072" cy="261610"/>
            </a:xfrm>
            <a:prstGeom prst="rect">
              <a:avLst/>
            </a:prstGeom>
          </p:spPr>
          <p:txBody>
            <a:bodyPr wrap="none">
              <a:spAutoFit/>
            </a:bodyPr>
            <a:lstStyle/>
            <a:p>
              <a:pPr algn="ctr">
                <a:defRPr/>
              </a:pPr>
              <a:r>
                <a:rPr lang="cs-CZ" sz="1100" b="1" i="1" dirty="0" smtClean="0">
                  <a:solidFill>
                    <a:schemeClr val="bg1">
                      <a:lumMod val="50000"/>
                    </a:schemeClr>
                  </a:solidFill>
                </a:rPr>
                <a:t>Virtuální</a:t>
              </a:r>
              <a:r>
                <a:rPr lang="en-US" sz="1100" b="1" i="1" dirty="0" smtClean="0">
                  <a:solidFill>
                    <a:schemeClr val="bg1">
                      <a:lumMod val="50000"/>
                    </a:schemeClr>
                  </a:solidFill>
                </a:rPr>
                <a:t> Appliance</a:t>
              </a:r>
              <a:endParaRPr lang="en-US" sz="1100" b="1" i="1" dirty="0">
                <a:solidFill>
                  <a:schemeClr val="bg1">
                    <a:lumMod val="50000"/>
                  </a:schemeClr>
                </a:solidFill>
              </a:endParaRPr>
            </a:p>
          </p:txBody>
        </p:sp>
      </p:grpSp>
      <p:sp>
        <p:nvSpPr>
          <p:cNvPr id="9" name="Rectangle 8"/>
          <p:cNvSpPr/>
          <p:nvPr/>
        </p:nvSpPr>
        <p:spPr>
          <a:xfrm>
            <a:off x="266700" y="1181100"/>
            <a:ext cx="3048000" cy="3948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grpSp>
        <p:nvGrpSpPr>
          <p:cNvPr id="7" name="Gruppieren 34"/>
          <p:cNvGrpSpPr/>
          <p:nvPr/>
        </p:nvGrpSpPr>
        <p:grpSpPr>
          <a:xfrm>
            <a:off x="6459277" y="1086521"/>
            <a:ext cx="2105841" cy="2025296"/>
            <a:chOff x="72991" y="1260693"/>
            <a:chExt cx="2105841" cy="2025296"/>
          </a:xfrm>
        </p:grpSpPr>
        <p:sp>
          <p:nvSpPr>
            <p:cNvPr id="12357" name="Text Box 127"/>
            <p:cNvSpPr txBox="1">
              <a:spLocks noChangeArrowheads="1"/>
            </p:cNvSpPr>
            <p:nvPr/>
          </p:nvSpPr>
          <p:spPr bwMode="auto">
            <a:xfrm>
              <a:off x="473210" y="2685825"/>
              <a:ext cx="1689886" cy="600164"/>
            </a:xfrm>
            <a:prstGeom prst="rect">
              <a:avLst/>
            </a:prstGeom>
            <a:noFill/>
            <a:ln w="9525" algn="ctr">
              <a:noFill/>
              <a:miter lim="800000"/>
              <a:headEnd/>
              <a:tailEnd/>
            </a:ln>
          </p:spPr>
          <p:txBody>
            <a:bodyPr wrap="none">
              <a:spAutoFit/>
            </a:bodyPr>
            <a:lstStyle/>
            <a:p>
              <a:pPr algn="ctr">
                <a:buClr>
                  <a:srgbClr val="CC3300"/>
                </a:buClr>
              </a:pPr>
              <a:r>
                <a:rPr lang="cs-CZ" sz="1100" b="1" i="1" dirty="0" smtClean="0">
                  <a:ea typeface="Verdana" pitchFamily="34" charset="0"/>
                  <a:cs typeface="Verdana" pitchFamily="34" charset="0"/>
                </a:rPr>
                <a:t>Integrace kompletní </a:t>
              </a:r>
              <a:br>
                <a:rPr lang="cs-CZ" sz="1100" b="1" i="1" dirty="0" smtClean="0">
                  <a:ea typeface="Verdana" pitchFamily="34" charset="0"/>
                  <a:cs typeface="Verdana" pitchFamily="34" charset="0"/>
                </a:rPr>
              </a:br>
              <a:r>
                <a:rPr lang="cs-CZ" sz="1100" b="1" i="1" dirty="0" smtClean="0">
                  <a:ea typeface="Verdana" pitchFamily="34" charset="0"/>
                  <a:cs typeface="Verdana" pitchFamily="34" charset="0"/>
                </a:rPr>
                <a:t>e-mailové, webové a</a:t>
              </a:r>
              <a:br>
                <a:rPr lang="cs-CZ" sz="1100" b="1" i="1" dirty="0" smtClean="0">
                  <a:ea typeface="Verdana" pitchFamily="34" charset="0"/>
                  <a:cs typeface="Verdana" pitchFamily="34" charset="0"/>
                </a:rPr>
              </a:br>
              <a:r>
                <a:rPr lang="cs-CZ" sz="1100" b="1" i="1" dirty="0" smtClean="0">
                  <a:ea typeface="Verdana" pitchFamily="34" charset="0"/>
                  <a:cs typeface="Verdana" pitchFamily="34" charset="0"/>
                </a:rPr>
                <a:t>síťové bezpečnosti</a:t>
              </a:r>
              <a:endParaRPr lang="en-US" sz="1100" b="1" i="1" dirty="0" smtClean="0">
                <a:ea typeface="Verdana" pitchFamily="34" charset="0"/>
                <a:cs typeface="Verdana" pitchFamily="34" charset="0"/>
              </a:endParaRPr>
            </a:p>
          </p:txBody>
        </p:sp>
        <p:pic>
          <p:nvPicPr>
            <p:cNvPr id="1039" name="Picture 15" descr="Astaro Mail Security"/>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10481"/>
            <a:stretch/>
          </p:blipFill>
          <p:spPr bwMode="auto">
            <a:xfrm>
              <a:off x="1020272" y="1974298"/>
              <a:ext cx="1158560" cy="676606"/>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Astaro Web Security"/>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t="3260" r="14126"/>
            <a:stretch/>
          </p:blipFill>
          <p:spPr bwMode="auto">
            <a:xfrm>
              <a:off x="72991" y="1788888"/>
              <a:ext cx="994906" cy="731181"/>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Astaro Network Security"/>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b="14206"/>
            <a:stretch/>
          </p:blipFill>
          <p:spPr bwMode="auto">
            <a:xfrm>
              <a:off x="883928" y="1260693"/>
              <a:ext cx="1158560" cy="64845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uppieren 37"/>
          <p:cNvGrpSpPr/>
          <p:nvPr/>
        </p:nvGrpSpPr>
        <p:grpSpPr>
          <a:xfrm>
            <a:off x="538340" y="3991397"/>
            <a:ext cx="1959429" cy="1642880"/>
            <a:chOff x="6807199" y="4165569"/>
            <a:chExt cx="1959429" cy="1642880"/>
          </a:xfrm>
        </p:grpSpPr>
        <p:sp>
          <p:nvSpPr>
            <p:cNvPr id="12308" name="Text Box 127"/>
            <p:cNvSpPr txBox="1">
              <a:spLocks noChangeArrowheads="1"/>
            </p:cNvSpPr>
            <p:nvPr/>
          </p:nvSpPr>
          <p:spPr bwMode="auto">
            <a:xfrm>
              <a:off x="6867389" y="5174429"/>
              <a:ext cx="1837362" cy="634020"/>
            </a:xfrm>
            <a:prstGeom prst="rect">
              <a:avLst/>
            </a:prstGeom>
            <a:noFill/>
            <a:ln w="9525" algn="ctr">
              <a:noFill/>
              <a:miter lim="800000"/>
              <a:headEnd/>
              <a:tailEnd/>
            </a:ln>
          </p:spPr>
          <p:txBody>
            <a:bodyPr wrap="none">
              <a:spAutoFit/>
            </a:bodyPr>
            <a:lstStyle/>
            <a:p>
              <a:pPr algn="ctr">
                <a:spcBef>
                  <a:spcPct val="20000"/>
                </a:spcBef>
                <a:buClr>
                  <a:srgbClr val="CC3300"/>
                </a:buClr>
              </a:pPr>
              <a:r>
                <a:rPr lang="cs-CZ" sz="1100" b="1" i="1" dirty="0" smtClean="0">
                  <a:ea typeface="Verdana" pitchFamily="34" charset="0"/>
                  <a:cs typeface="Verdana" pitchFamily="34" charset="0"/>
                </a:rPr>
                <a:t>Síťové funkce pro</a:t>
              </a:r>
              <a:r>
                <a:rPr lang="en-US" sz="1100" b="1" i="1" dirty="0" smtClean="0">
                  <a:ea typeface="Verdana" pitchFamily="34" charset="0"/>
                  <a:cs typeface="Verdana" pitchFamily="34" charset="0"/>
                </a:rPr>
                <a:t> </a:t>
              </a:r>
              <a:br>
                <a:rPr lang="en-US" sz="1100" b="1" i="1" dirty="0" smtClean="0">
                  <a:ea typeface="Verdana" pitchFamily="34" charset="0"/>
                  <a:cs typeface="Verdana" pitchFamily="34" charset="0"/>
                </a:rPr>
              </a:br>
              <a:r>
                <a:rPr lang="cs-CZ" sz="1100" b="1" i="1" dirty="0" smtClean="0">
                  <a:ea typeface="Verdana" pitchFamily="34" charset="0"/>
                  <a:cs typeface="Verdana" pitchFamily="34" charset="0"/>
                </a:rPr>
                <a:t>vysokou dostupnost a</a:t>
              </a:r>
              <a:r>
                <a:rPr lang="en-US" sz="1100" b="1" i="1" dirty="0" smtClean="0">
                  <a:ea typeface="Verdana" pitchFamily="34" charset="0"/>
                  <a:cs typeface="Verdana" pitchFamily="34" charset="0"/>
                </a:rPr>
                <a:t> </a:t>
              </a:r>
            </a:p>
            <a:p>
              <a:pPr algn="ctr">
                <a:spcBef>
                  <a:spcPct val="20000"/>
                </a:spcBef>
                <a:buClr>
                  <a:srgbClr val="CC3300"/>
                </a:buClr>
              </a:pPr>
              <a:r>
                <a:rPr lang="cs-CZ" sz="1100" b="1" i="1" dirty="0" smtClean="0">
                  <a:ea typeface="Verdana" pitchFamily="34" charset="0"/>
                  <a:cs typeface="Verdana" pitchFamily="34" charset="0"/>
                </a:rPr>
                <a:t>rozkládání zátěže</a:t>
              </a:r>
              <a:endParaRPr lang="en-US" sz="1100" b="1" i="1" dirty="0" smtClean="0">
                <a:ea typeface="Verdana" pitchFamily="34" charset="0"/>
                <a:cs typeface="Verdana" pitchFamily="34" charset="0"/>
              </a:endParaRPr>
            </a:p>
          </p:txBody>
        </p:sp>
        <p:pic>
          <p:nvPicPr>
            <p:cNvPr id="1065" name="Picture 4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807199" y="4165569"/>
              <a:ext cx="1959429" cy="892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Gruppieren 35"/>
          <p:cNvGrpSpPr/>
          <p:nvPr/>
        </p:nvGrpSpPr>
        <p:grpSpPr>
          <a:xfrm>
            <a:off x="499955" y="1323857"/>
            <a:ext cx="1819257" cy="1779615"/>
            <a:chOff x="526584" y="3878371"/>
            <a:chExt cx="1819257" cy="1779615"/>
          </a:xfrm>
        </p:grpSpPr>
        <p:sp>
          <p:nvSpPr>
            <p:cNvPr id="12374" name="Text Box 81"/>
            <p:cNvSpPr txBox="1">
              <a:spLocks noChangeArrowheads="1"/>
            </p:cNvSpPr>
            <p:nvPr/>
          </p:nvSpPr>
          <p:spPr bwMode="auto">
            <a:xfrm>
              <a:off x="837049" y="5193243"/>
              <a:ext cx="1285929" cy="464743"/>
            </a:xfrm>
            <a:prstGeom prst="rect">
              <a:avLst/>
            </a:prstGeom>
            <a:noFill/>
            <a:ln w="9525" algn="ctr">
              <a:noFill/>
              <a:miter lim="800000"/>
              <a:headEnd/>
              <a:tailEnd/>
            </a:ln>
          </p:spPr>
          <p:txBody>
            <a:bodyPr wrap="none">
              <a:spAutoFit/>
            </a:bodyPr>
            <a:lstStyle/>
            <a:p>
              <a:pPr marL="342900" indent="-342900">
                <a:spcBef>
                  <a:spcPct val="20000"/>
                </a:spcBef>
                <a:buClr>
                  <a:srgbClr val="CC3300"/>
                </a:buClr>
              </a:pPr>
              <a:r>
                <a:rPr lang="de-DE" sz="1100" b="1" i="1" dirty="0" smtClean="0">
                  <a:ea typeface="Verdana" pitchFamily="34" charset="0"/>
                  <a:cs typeface="Verdana" pitchFamily="34" charset="0"/>
                </a:rPr>
                <a:t>VPN &amp; Wireless</a:t>
              </a:r>
            </a:p>
            <a:p>
              <a:pPr marL="342900" indent="-342900">
                <a:spcBef>
                  <a:spcPct val="20000"/>
                </a:spcBef>
                <a:buClr>
                  <a:srgbClr val="CC3300"/>
                </a:buClr>
              </a:pPr>
              <a:r>
                <a:rPr lang="cs-CZ" sz="1100" b="1" i="1" dirty="0" smtClean="0">
                  <a:ea typeface="Verdana" pitchFamily="34" charset="0"/>
                  <a:cs typeface="Verdana" pitchFamily="34" charset="0"/>
                </a:rPr>
                <a:t>Prvky</a:t>
              </a:r>
              <a:endParaRPr lang="de-DE" sz="1100" b="1" i="1" dirty="0">
                <a:ea typeface="Verdana" pitchFamily="34" charset="0"/>
                <a:cs typeface="Verdana" pitchFamily="34" charset="0"/>
              </a:endParaRPr>
            </a:p>
          </p:txBody>
        </p:sp>
        <p:pic>
          <p:nvPicPr>
            <p:cNvPr id="356358" name="Picture 6"/>
            <p:cNvPicPr>
              <a:picLocks noChangeAspect="1" noChangeArrowheads="1"/>
            </p:cNvPicPr>
            <p:nvPr/>
          </p:nvPicPr>
          <p:blipFill>
            <a:blip r:embed="rId12" cstate="print"/>
            <a:srcRect/>
            <a:stretch>
              <a:fillRect/>
            </a:stretch>
          </p:blipFill>
          <p:spPr bwMode="auto">
            <a:xfrm>
              <a:off x="1353709" y="4708364"/>
              <a:ext cx="957808" cy="320842"/>
            </a:xfrm>
            <a:prstGeom prst="rect">
              <a:avLst/>
            </a:prstGeom>
            <a:noFill/>
            <a:ln w="9525">
              <a:noFill/>
              <a:miter lim="800000"/>
              <a:headEnd/>
              <a:tailEnd/>
            </a:ln>
          </p:spPr>
        </p:pic>
        <p:pic>
          <p:nvPicPr>
            <p:cNvPr id="356359" name="Picture 7"/>
            <p:cNvPicPr>
              <a:picLocks noChangeAspect="1" noChangeArrowheads="1"/>
            </p:cNvPicPr>
            <p:nvPr/>
          </p:nvPicPr>
          <p:blipFill>
            <a:blip r:embed="rId13" cstate="print"/>
            <a:srcRect/>
            <a:stretch>
              <a:fillRect/>
            </a:stretch>
          </p:blipFill>
          <p:spPr bwMode="auto">
            <a:xfrm>
              <a:off x="526584" y="4194567"/>
              <a:ext cx="878306" cy="513214"/>
            </a:xfrm>
            <a:prstGeom prst="rect">
              <a:avLst/>
            </a:prstGeom>
            <a:noFill/>
            <a:ln w="9525">
              <a:noFill/>
              <a:miter lim="800000"/>
              <a:headEnd/>
              <a:tailEnd/>
            </a:ln>
          </p:spPr>
        </p:pic>
        <p:pic>
          <p:nvPicPr>
            <p:cNvPr id="356360" name="Picture 8"/>
            <p:cNvPicPr>
              <a:picLocks noChangeAspect="1" noChangeArrowheads="1"/>
            </p:cNvPicPr>
            <p:nvPr/>
          </p:nvPicPr>
          <p:blipFill>
            <a:blip r:embed="rId14" cstate="print"/>
            <a:srcRect/>
            <a:stretch>
              <a:fillRect/>
            </a:stretch>
          </p:blipFill>
          <p:spPr bwMode="auto">
            <a:xfrm>
              <a:off x="1739135" y="3878371"/>
              <a:ext cx="606706" cy="626645"/>
            </a:xfrm>
            <a:prstGeom prst="rect">
              <a:avLst/>
            </a:prstGeom>
            <a:noFill/>
            <a:ln w="9525">
              <a:noFill/>
              <a:miter lim="800000"/>
              <a:headEnd/>
              <a:tailEnd/>
            </a:ln>
          </p:spPr>
        </p:pic>
      </p:grpSp>
    </p:spTree>
    <p:extLst>
      <p:ext uri="{BB962C8B-B14F-4D97-AF65-F5344CB8AC3E}">
        <p14:creationId xmlns:p14="http://schemas.microsoft.com/office/powerpoint/2010/main" xmlns="" val="3772346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right)">
                                      <p:cBhvr>
                                        <p:cTn id="11" dur="500"/>
                                        <p:tgtEl>
                                          <p:spTgt spid="9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wipe(down)">
                                      <p:cBhvr>
                                        <p:cTn id="20" dur="5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wipe(down)">
                                      <p:cBhvr>
                                        <p:cTn id="29" dur="500"/>
                                        <p:tgtEl>
                                          <p:spTgt spid="9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down)">
                                      <p:cBhvr>
                                        <p:cTn id="38" dur="500"/>
                                        <p:tgtEl>
                                          <p:spTgt spid="9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up)">
                                      <p:cBhvr>
                                        <p:cTn id="47" dur="500"/>
                                        <p:tgtEl>
                                          <p:spTgt spid="9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3" grpId="0" animBg="1"/>
      <p:bldP spid="92"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vert="horz" lIns="0" tIns="0" rIns="0" bIns="0" rtlCol="0" anchor="t" anchorCtr="0">
            <a:normAutofit/>
          </a:bodyPr>
          <a:lstStyle/>
          <a:p>
            <a:r>
              <a:rPr lang="en-GB" dirty="0" smtClean="0"/>
              <a:t>Mo</a:t>
            </a:r>
            <a:r>
              <a:rPr lang="cs-CZ" dirty="0" err="1" smtClean="0"/>
              <a:t>žnosti</a:t>
            </a:r>
            <a:r>
              <a:rPr lang="cs-CZ" dirty="0" smtClean="0"/>
              <a:t> nasazení</a:t>
            </a:r>
            <a:endParaRPr lang="en-GB" dirty="0" smtClean="0">
              <a:solidFill>
                <a:srgbClr val="EE7F00"/>
              </a:solidFill>
            </a:endParaRPr>
          </a:p>
        </p:txBody>
      </p:sp>
      <p:sp>
        <p:nvSpPr>
          <p:cNvPr id="5" name="Bildplatzhalter 4"/>
          <p:cNvSpPr>
            <a:spLocks noGrp="1"/>
          </p:cNvSpPr>
          <p:nvPr>
            <p:ph type="pic" sz="quarter" idx="14"/>
          </p:nvPr>
        </p:nvSpPr>
        <p:spPr>
          <a:xfrm>
            <a:off x="174171" y="1143000"/>
            <a:ext cx="8760823" cy="4659313"/>
          </a:xfrm>
        </p:spPr>
      </p:sp>
      <p:pic>
        <p:nvPicPr>
          <p:cNvPr id="111617" name="Picture 1" descr="M:\Documents\Deployment_szenarien\10-06-28_appliances_425_625.jpg"/>
          <p:cNvPicPr>
            <a:picLocks noChangeAspect="1" noChangeArrowheads="1"/>
          </p:cNvPicPr>
          <p:nvPr/>
        </p:nvPicPr>
        <p:blipFill>
          <a:blip r:embed="rId3" cstate="print"/>
          <a:srcRect/>
          <a:stretch>
            <a:fillRect/>
          </a:stretch>
        </p:blipFill>
        <p:spPr bwMode="auto">
          <a:xfrm>
            <a:off x="529544" y="1189201"/>
            <a:ext cx="8036940" cy="4590368"/>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smtClean="0"/>
              <a:t>Astaro</a:t>
            </a:r>
            <a:r>
              <a:rPr lang="en-GB" dirty="0" smtClean="0"/>
              <a:t> </a:t>
            </a:r>
            <a:r>
              <a:rPr lang="en-GB" dirty="0" err="1" smtClean="0"/>
              <a:t>Produkty</a:t>
            </a:r>
            <a:endParaRPr lang="en-GB" dirty="0"/>
          </a:p>
        </p:txBody>
      </p:sp>
      <p:pic>
        <p:nvPicPr>
          <p:cNvPr id="8" name="Grafik 7" descr="10-10-04_Overview_25x12.jpg"/>
          <p:cNvPicPr>
            <a:picLocks noChangeAspect="1"/>
          </p:cNvPicPr>
          <p:nvPr/>
        </p:nvPicPr>
        <p:blipFill>
          <a:blip r:embed="rId3" cstate="print"/>
          <a:stretch>
            <a:fillRect/>
          </a:stretch>
        </p:blipFill>
        <p:spPr>
          <a:xfrm>
            <a:off x="141979" y="1274585"/>
            <a:ext cx="8855717" cy="430883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cs-CZ" dirty="0" smtClean="0"/>
              <a:t>Bezpečnostní funkce</a:t>
            </a:r>
            <a:endParaRPr lang="en-GB" dirty="0" smtClean="0">
              <a:solidFill>
                <a:srgbClr val="EE7F00"/>
              </a:solidFill>
            </a:endParaRPr>
          </a:p>
        </p:txBody>
      </p:sp>
      <p:grpSp>
        <p:nvGrpSpPr>
          <p:cNvPr id="2" name="Gruppieren 54"/>
          <p:cNvGrpSpPr/>
          <p:nvPr/>
        </p:nvGrpSpPr>
        <p:grpSpPr>
          <a:xfrm>
            <a:off x="306656" y="833445"/>
            <a:ext cx="3107509" cy="1921988"/>
            <a:chOff x="284136" y="873654"/>
            <a:chExt cx="3107509" cy="1921988"/>
          </a:xfrm>
        </p:grpSpPr>
        <p:grpSp>
          <p:nvGrpSpPr>
            <p:cNvPr id="3" name="Gruppieren 3"/>
            <p:cNvGrpSpPr/>
            <p:nvPr/>
          </p:nvGrpSpPr>
          <p:grpSpPr>
            <a:xfrm>
              <a:off x="284136" y="873654"/>
              <a:ext cx="2717491" cy="1828561"/>
              <a:chOff x="426936" y="758657"/>
              <a:chExt cx="2717491" cy="1828561"/>
            </a:xfrm>
          </p:grpSpPr>
          <p:sp>
            <p:nvSpPr>
              <p:cNvPr id="64" name="Text Box 8"/>
              <p:cNvSpPr txBox="1">
                <a:spLocks noChangeArrowheads="1"/>
              </p:cNvSpPr>
              <p:nvPr/>
            </p:nvSpPr>
            <p:spPr bwMode="auto">
              <a:xfrm>
                <a:off x="434777" y="1565746"/>
                <a:ext cx="2124173" cy="1021472"/>
              </a:xfrm>
              <a:prstGeom prst="rect">
                <a:avLst/>
              </a:prstGeom>
              <a:gradFill>
                <a:gsLst>
                  <a:gs pos="48000">
                    <a:schemeClr val="bg1"/>
                  </a:gs>
                  <a:gs pos="100000">
                    <a:schemeClr val="bg1">
                      <a:lumMod val="85000"/>
                    </a:schemeClr>
                  </a:gs>
                </a:gsLst>
                <a:lin ang="5400000" scaled="0"/>
              </a:gradFill>
              <a:ln w="12700">
                <a:solidFill>
                  <a:schemeClr val="bg1">
                    <a:lumMod val="65000"/>
                  </a:schemeClr>
                </a:solidFill>
              </a:ln>
              <a:effectLst>
                <a:outerShdw blurRad="50800" dist="38100" dir="2700000" algn="tl" rotWithShape="0">
                  <a:prstClr val="black">
                    <a:alpha val="40000"/>
                  </a:prstClr>
                </a:outerShdw>
              </a:effectLst>
            </p:spPr>
            <p:txBody>
              <a:bodyPr vert="horz" lIns="180000" tIns="180000" rIns="0" bIns="0" rtlCol="0">
                <a:noAutofit/>
              </a:bodyPr>
              <a:lstStyle/>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Wireless Controller for</a:t>
                </a:r>
                <a:br>
                  <a:rPr lang="en-US" sz="1000" noProof="1" smtClean="0">
                    <a:ea typeface="Verdana" pitchFamily="34" charset="0"/>
                    <a:cs typeface="Verdana" pitchFamily="34" charset="0"/>
                  </a:rPr>
                </a:br>
                <a:r>
                  <a:rPr lang="en-US" sz="1000" noProof="1" smtClean="0">
                    <a:ea typeface="Verdana" pitchFamily="34" charset="0"/>
                    <a:cs typeface="Verdana" pitchFamily="34" charset="0"/>
                  </a:rPr>
                  <a:t>Astaro Access Points</a:t>
                </a:r>
              </a:p>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Multi-Zone (SSID) support</a:t>
                </a:r>
              </a:p>
            </p:txBody>
          </p:sp>
          <p:sp>
            <p:nvSpPr>
              <p:cNvPr id="89" name="Text Box 8"/>
              <p:cNvSpPr txBox="1">
                <a:spLocks noChangeArrowheads="1"/>
              </p:cNvSpPr>
              <p:nvPr/>
            </p:nvSpPr>
            <p:spPr bwMode="auto">
              <a:xfrm>
                <a:off x="426936" y="1162064"/>
                <a:ext cx="2139915" cy="414762"/>
              </a:xfrm>
              <a:prstGeom prst="rect">
                <a:avLst/>
              </a:prstGeom>
              <a:gradFill>
                <a:gsLst>
                  <a:gs pos="0">
                    <a:schemeClr val="bg1">
                      <a:lumMod val="75000"/>
                    </a:schemeClr>
                  </a:gs>
                  <a:gs pos="100000">
                    <a:schemeClr val="tx1">
                      <a:lumMod val="65000"/>
                      <a:lumOff val="35000"/>
                    </a:schemeClr>
                  </a:gs>
                </a:gsLst>
                <a:lin ang="5400000" scaled="0"/>
              </a:gradFill>
              <a:ln w="19050">
                <a:noFill/>
              </a:ln>
              <a:effectLst>
                <a:outerShdw blurRad="50800" dist="38100" dir="2700000" algn="tl" rotWithShape="0">
                  <a:prstClr val="black">
                    <a:alpha val="40000"/>
                  </a:prstClr>
                </a:outerShdw>
              </a:effectLst>
            </p:spPr>
            <p:txBody>
              <a:bodyPr vert="horz" lIns="180000" tIns="0" rIns="0" bIns="0" rtlCol="0" anchor="ctr" anchorCtr="0">
                <a:normAutofit/>
              </a:bodyPr>
              <a:lstStyle/>
              <a:p>
                <a:pPr>
                  <a:lnSpc>
                    <a:spcPts val="1300"/>
                  </a:lnSpc>
                  <a:buClr>
                    <a:schemeClr val="accent6"/>
                  </a:buClr>
                  <a:defRPr/>
                </a:pPr>
                <a:r>
                  <a:rPr lang="en-US" sz="1100" b="1" noProof="1" smtClean="0">
                    <a:solidFill>
                      <a:schemeClr val="bg1"/>
                    </a:solidFill>
                  </a:rPr>
                  <a:t> Wireless</a:t>
                </a:r>
              </a:p>
              <a:p>
                <a:pPr>
                  <a:lnSpc>
                    <a:spcPts val="1600"/>
                  </a:lnSpc>
                  <a:buClr>
                    <a:schemeClr val="accent6"/>
                  </a:buClr>
                  <a:defRPr/>
                </a:pPr>
                <a:r>
                  <a:rPr lang="en-US" sz="1100" b="1" noProof="1" smtClean="0">
                    <a:solidFill>
                      <a:schemeClr val="bg1"/>
                    </a:solidFill>
                  </a:rPr>
                  <a:t> Security</a:t>
                </a:r>
                <a:endParaRPr lang="en-US" sz="1100" b="1" noProof="1">
                  <a:solidFill>
                    <a:schemeClr val="bg1"/>
                  </a:solidFill>
                </a:endParaRPr>
              </a:p>
            </p:txBody>
          </p:sp>
          <p:pic>
            <p:nvPicPr>
              <p:cNvPr id="111" name="Picture 5" descr="C:\Users\cseeger\Desktop\astaro_icon_wifi.pn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257168" y="758657"/>
                <a:ext cx="1887259" cy="103289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0" name="Pfeil nach rechts 59"/>
            <p:cNvSpPr/>
            <p:nvPr/>
          </p:nvSpPr>
          <p:spPr>
            <a:xfrm rot="12355852">
              <a:off x="2646752" y="2278437"/>
              <a:ext cx="695295" cy="357187"/>
            </a:xfrm>
            <a:prstGeom prst="rightArrow">
              <a:avLst>
                <a:gd name="adj1" fmla="val 23333"/>
                <a:gd name="adj2" fmla="val 40963"/>
              </a:avLst>
            </a:prstGeom>
            <a:gradFill>
              <a:gsLst>
                <a:gs pos="0">
                  <a:srgbClr val="FF9929"/>
                </a:gs>
                <a:gs pos="100000">
                  <a:srgbClr val="E87C06"/>
                </a:gs>
              </a:gsLst>
              <a:lin ang="5400000" scaled="0"/>
            </a:gradFill>
            <a:ln w="19050">
              <a:noFill/>
            </a:ln>
            <a:effectLst>
              <a:outerShdw blurRad="50800" dist="38100" dir="2700000" algn="tl" rotWithShape="0">
                <a:prstClr val="black">
                  <a:alpha val="40000"/>
                </a:prstClr>
              </a:outerShdw>
            </a:effectLst>
          </p:spPr>
          <p:txBody>
            <a:bodyPr vert="horz" lIns="0" tIns="0" rIns="0" bIns="0" rtlCol="0" anchor="ctr" anchorCtr="1">
              <a:normAutofit/>
            </a:bodyPr>
            <a:lstStyle/>
            <a:p>
              <a:pPr marL="201613" indent="-201613">
                <a:lnSpc>
                  <a:spcPct val="80000"/>
                </a:lnSpc>
                <a:spcBef>
                  <a:spcPts val="1000"/>
                </a:spcBef>
              </a:pPr>
              <a:endParaRPr lang="de-DE" sz="500" b="1" noProof="1" smtClean="0">
                <a:solidFill>
                  <a:schemeClr val="bg1"/>
                </a:solidFill>
              </a:endParaRPr>
            </a:p>
          </p:txBody>
        </p:sp>
        <p:sp>
          <p:nvSpPr>
            <p:cNvPr id="62" name="Textfeld 61"/>
            <p:cNvSpPr txBox="1"/>
            <p:nvPr/>
          </p:nvSpPr>
          <p:spPr>
            <a:xfrm rot="1676728">
              <a:off x="2645397" y="2549421"/>
              <a:ext cx="746248" cy="246221"/>
            </a:xfrm>
            <a:prstGeom prst="rect">
              <a:avLst/>
            </a:prstGeom>
            <a:noFill/>
          </p:spPr>
          <p:txBody>
            <a:bodyPr wrap="square" rtlCol="0">
              <a:spAutoFit/>
            </a:bodyPr>
            <a:lstStyle/>
            <a:p>
              <a:pPr algn="ctr"/>
              <a:r>
                <a:rPr lang="de-DE" sz="1000" dirty="0" smtClean="0">
                  <a:solidFill>
                    <a:schemeClr val="bg1">
                      <a:lumMod val="50000"/>
                    </a:schemeClr>
                  </a:solidFill>
                </a:rPr>
                <a:t>optional</a:t>
              </a:r>
              <a:endParaRPr lang="de-DE" sz="1000" dirty="0">
                <a:solidFill>
                  <a:schemeClr val="bg1">
                    <a:lumMod val="50000"/>
                  </a:schemeClr>
                </a:solidFill>
              </a:endParaRPr>
            </a:p>
          </p:txBody>
        </p:sp>
      </p:grpSp>
      <p:grpSp>
        <p:nvGrpSpPr>
          <p:cNvPr id="4" name="Gruppieren 111"/>
          <p:cNvGrpSpPr/>
          <p:nvPr/>
        </p:nvGrpSpPr>
        <p:grpSpPr>
          <a:xfrm>
            <a:off x="5548158" y="3021401"/>
            <a:ext cx="3362413" cy="1669095"/>
            <a:chOff x="5521624" y="3195866"/>
            <a:chExt cx="3362413" cy="1669095"/>
          </a:xfrm>
        </p:grpSpPr>
        <p:sp>
          <p:nvSpPr>
            <p:cNvPr id="113" name="Pfeil nach rechts 112"/>
            <p:cNvSpPr/>
            <p:nvPr/>
          </p:nvSpPr>
          <p:spPr>
            <a:xfrm rot="2412651">
              <a:off x="5521624" y="3236358"/>
              <a:ext cx="867043" cy="357187"/>
            </a:xfrm>
            <a:prstGeom prst="rightArrow">
              <a:avLst>
                <a:gd name="adj1" fmla="val 23333"/>
                <a:gd name="adj2" fmla="val 40963"/>
              </a:avLst>
            </a:prstGeom>
            <a:gradFill>
              <a:gsLst>
                <a:gs pos="0">
                  <a:srgbClr val="FF9929"/>
                </a:gs>
                <a:gs pos="100000">
                  <a:srgbClr val="E87C06"/>
                </a:gs>
              </a:gsLst>
              <a:lin ang="5400000" scaled="0"/>
            </a:gradFill>
            <a:ln w="19050">
              <a:noFill/>
            </a:ln>
            <a:effectLst>
              <a:outerShdw blurRad="50800" dist="38100" dir="2700000" algn="tl" rotWithShape="0">
                <a:prstClr val="black">
                  <a:alpha val="40000"/>
                </a:prstClr>
              </a:outerShdw>
            </a:effectLst>
          </p:spPr>
          <p:txBody>
            <a:bodyPr vert="horz" lIns="0" tIns="0" rIns="0" bIns="0" rtlCol="0" anchor="ctr" anchorCtr="1">
              <a:normAutofit/>
            </a:bodyPr>
            <a:lstStyle/>
            <a:p>
              <a:pPr marL="201613" indent="-201613">
                <a:lnSpc>
                  <a:spcPct val="80000"/>
                </a:lnSpc>
                <a:spcBef>
                  <a:spcPts val="1000"/>
                </a:spcBef>
              </a:pPr>
              <a:endParaRPr lang="de-DE" sz="500" b="1" noProof="1" smtClean="0">
                <a:solidFill>
                  <a:schemeClr val="bg1"/>
                </a:solidFill>
              </a:endParaRPr>
            </a:p>
          </p:txBody>
        </p:sp>
        <p:grpSp>
          <p:nvGrpSpPr>
            <p:cNvPr id="5" name="Gruppieren 1"/>
            <p:cNvGrpSpPr/>
            <p:nvPr/>
          </p:nvGrpSpPr>
          <p:grpSpPr>
            <a:xfrm>
              <a:off x="6541823" y="3231544"/>
              <a:ext cx="2342214" cy="1633417"/>
              <a:chOff x="6284648" y="3155260"/>
              <a:chExt cx="2342214" cy="1633417"/>
            </a:xfrm>
          </p:grpSpPr>
          <p:sp>
            <p:nvSpPr>
              <p:cNvPr id="116" name="Text Box 8"/>
              <p:cNvSpPr txBox="1">
                <a:spLocks noChangeArrowheads="1"/>
              </p:cNvSpPr>
              <p:nvPr/>
            </p:nvSpPr>
            <p:spPr bwMode="auto">
              <a:xfrm>
                <a:off x="6290526" y="3795263"/>
                <a:ext cx="2124174" cy="993414"/>
              </a:xfrm>
              <a:prstGeom prst="rect">
                <a:avLst/>
              </a:prstGeom>
              <a:gradFill>
                <a:gsLst>
                  <a:gs pos="48000">
                    <a:schemeClr val="bg1"/>
                  </a:gs>
                  <a:gs pos="100000">
                    <a:schemeClr val="bg1">
                      <a:lumMod val="85000"/>
                    </a:schemeClr>
                  </a:gs>
                </a:gsLst>
                <a:lin ang="5400000" scaled="0"/>
              </a:gradFill>
              <a:ln w="12700">
                <a:solidFill>
                  <a:schemeClr val="bg1">
                    <a:lumMod val="65000"/>
                  </a:schemeClr>
                </a:solidFill>
              </a:ln>
              <a:effectLst>
                <a:outerShdw blurRad="50800" dist="38100" dir="2700000" algn="tl" rotWithShape="0">
                  <a:prstClr val="black">
                    <a:alpha val="40000"/>
                  </a:prstClr>
                </a:outerShdw>
              </a:effectLst>
            </p:spPr>
            <p:txBody>
              <a:bodyPr vert="horz" lIns="180000" tIns="180000" rIns="0" bIns="0" rtlCol="0">
                <a:noAutofit/>
              </a:bodyPr>
              <a:lstStyle/>
              <a:p>
                <a:pPr marL="201613" indent="-201613">
                  <a:lnSpc>
                    <a:spcPct val="150000"/>
                  </a:lnSpc>
                  <a:spcBef>
                    <a:spcPts val="200"/>
                  </a:spcBef>
                  <a:buClr>
                    <a:schemeClr val="accent6"/>
                  </a:buClr>
                  <a:buFont typeface="Wingdings" pitchFamily="2" charset="2"/>
                  <a:buChar char="§"/>
                  <a:defRPr/>
                </a:pPr>
                <a:r>
                  <a:rPr lang="en-US" sz="1000" noProof="1" smtClean="0">
                    <a:solidFill>
                      <a:schemeClr val="tx1"/>
                    </a:solidFill>
                    <a:ea typeface="Verdana" pitchFamily="34" charset="0"/>
                    <a:cs typeface="Verdana" pitchFamily="34" charset="0"/>
                  </a:rPr>
                  <a:t>URL Filter</a:t>
                </a:r>
              </a:p>
              <a:p>
                <a:pPr marL="201613" indent="-201613">
                  <a:lnSpc>
                    <a:spcPct val="150000"/>
                  </a:lnSpc>
                  <a:spcBef>
                    <a:spcPts val="200"/>
                  </a:spcBef>
                  <a:buClr>
                    <a:schemeClr val="accent6"/>
                  </a:buClr>
                  <a:buFont typeface="Wingdings" pitchFamily="2" charset="2"/>
                  <a:buChar char="§"/>
                  <a:defRPr/>
                </a:pPr>
                <a:r>
                  <a:rPr lang="en-US" sz="1000" noProof="1" smtClean="0">
                    <a:solidFill>
                      <a:schemeClr val="tx1"/>
                    </a:solidFill>
                    <a:ea typeface="Verdana" pitchFamily="34" charset="0"/>
                    <a:cs typeface="Verdana" pitchFamily="34" charset="0"/>
                  </a:rPr>
                  <a:t>Antivirus &amp; Antispyware</a:t>
                </a:r>
              </a:p>
              <a:p>
                <a:pPr marL="201613" indent="-201613">
                  <a:lnSpc>
                    <a:spcPct val="150000"/>
                  </a:lnSpc>
                  <a:spcBef>
                    <a:spcPts val="200"/>
                  </a:spcBef>
                  <a:buClr>
                    <a:schemeClr val="accent6"/>
                  </a:buClr>
                  <a:buFont typeface="Wingdings" pitchFamily="2" charset="2"/>
                  <a:buChar char="§"/>
                  <a:defRPr/>
                </a:pPr>
                <a:r>
                  <a:rPr lang="en-US" sz="1000" noProof="1" smtClean="0">
                    <a:solidFill>
                      <a:schemeClr val="tx1"/>
                    </a:solidFill>
                    <a:ea typeface="Verdana" pitchFamily="34" charset="0"/>
                    <a:cs typeface="Verdana" pitchFamily="34" charset="0"/>
                  </a:rPr>
                  <a:t>Application Control</a:t>
                </a:r>
                <a:endParaRPr lang="en-US" sz="1000" noProof="1">
                  <a:solidFill>
                    <a:schemeClr val="tx1"/>
                  </a:solidFill>
                  <a:ea typeface="Verdana" pitchFamily="34" charset="0"/>
                  <a:cs typeface="Verdana" pitchFamily="34" charset="0"/>
                </a:endParaRPr>
              </a:p>
            </p:txBody>
          </p:sp>
          <p:sp>
            <p:nvSpPr>
              <p:cNvPr id="117" name="Text Box 8"/>
              <p:cNvSpPr txBox="1">
                <a:spLocks noChangeArrowheads="1"/>
              </p:cNvSpPr>
              <p:nvPr/>
            </p:nvSpPr>
            <p:spPr bwMode="auto">
              <a:xfrm>
                <a:off x="6284648" y="3389621"/>
                <a:ext cx="2138987" cy="414762"/>
              </a:xfrm>
              <a:prstGeom prst="rect">
                <a:avLst/>
              </a:prstGeom>
              <a:gradFill>
                <a:gsLst>
                  <a:gs pos="0">
                    <a:schemeClr val="bg1">
                      <a:lumMod val="75000"/>
                    </a:schemeClr>
                  </a:gs>
                  <a:gs pos="100000">
                    <a:schemeClr val="tx1">
                      <a:lumMod val="65000"/>
                      <a:lumOff val="35000"/>
                    </a:schemeClr>
                  </a:gs>
                </a:gsLst>
                <a:lin ang="5400000" scaled="0"/>
              </a:gradFill>
              <a:ln w="19050">
                <a:noFill/>
              </a:ln>
              <a:effectLst>
                <a:outerShdw blurRad="50800" dist="38100" dir="2700000" algn="tl" rotWithShape="0">
                  <a:prstClr val="black">
                    <a:alpha val="40000"/>
                  </a:prstClr>
                </a:outerShdw>
              </a:effectLst>
            </p:spPr>
            <p:txBody>
              <a:bodyPr vert="horz" lIns="180000" tIns="0" rIns="0" bIns="0" rtlCol="0" anchor="ctr" anchorCtr="0">
                <a:normAutofit/>
              </a:bodyPr>
              <a:lstStyle/>
              <a:p>
                <a:pPr>
                  <a:lnSpc>
                    <a:spcPts val="1300"/>
                  </a:lnSpc>
                  <a:buClr>
                    <a:schemeClr val="accent6"/>
                  </a:buClr>
                  <a:defRPr/>
                </a:pPr>
                <a:r>
                  <a:rPr lang="en-US" sz="1100" b="1" noProof="1" smtClean="0">
                    <a:solidFill>
                      <a:schemeClr val="bg1"/>
                    </a:solidFill>
                  </a:rPr>
                  <a:t>Web </a:t>
                </a:r>
              </a:p>
              <a:p>
                <a:pPr>
                  <a:lnSpc>
                    <a:spcPts val="1600"/>
                  </a:lnSpc>
                  <a:buClr>
                    <a:schemeClr val="accent6"/>
                  </a:buClr>
                  <a:defRPr/>
                </a:pPr>
                <a:r>
                  <a:rPr lang="en-US" sz="1100" b="1" noProof="1" smtClean="0">
                    <a:solidFill>
                      <a:schemeClr val="bg1"/>
                    </a:solidFill>
                  </a:rPr>
                  <a:t>Security</a:t>
                </a:r>
                <a:endParaRPr lang="en-US" sz="1100" b="1" noProof="1">
                  <a:solidFill>
                    <a:schemeClr val="bg1"/>
                  </a:solidFill>
                </a:endParaRPr>
              </a:p>
            </p:txBody>
          </p:sp>
          <p:pic>
            <p:nvPicPr>
              <p:cNvPr id="118" name="Picture 4" descr="O:\Astaro PPT Template + Images\Presentation Images\web.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269889" y="3155260"/>
                <a:ext cx="1356973" cy="741116"/>
              </a:xfrm>
              <a:prstGeom prst="rect">
                <a:avLst/>
              </a:prstGeom>
              <a:noFill/>
            </p:spPr>
          </p:pic>
        </p:grpSp>
        <p:sp>
          <p:nvSpPr>
            <p:cNvPr id="115" name="Textfeld 114"/>
            <p:cNvSpPr txBox="1"/>
            <p:nvPr/>
          </p:nvSpPr>
          <p:spPr>
            <a:xfrm rot="2335982">
              <a:off x="5671243" y="3195866"/>
              <a:ext cx="746248" cy="246221"/>
            </a:xfrm>
            <a:prstGeom prst="rect">
              <a:avLst/>
            </a:prstGeom>
            <a:noFill/>
          </p:spPr>
          <p:txBody>
            <a:bodyPr wrap="square" rtlCol="0">
              <a:spAutoFit/>
            </a:bodyPr>
            <a:lstStyle/>
            <a:p>
              <a:pPr algn="ctr"/>
              <a:r>
                <a:rPr lang="de-DE" sz="1000" dirty="0" smtClean="0">
                  <a:solidFill>
                    <a:schemeClr val="bg1">
                      <a:lumMod val="50000"/>
                    </a:schemeClr>
                  </a:solidFill>
                </a:rPr>
                <a:t>optional</a:t>
              </a:r>
              <a:endParaRPr lang="de-DE" sz="1000" dirty="0">
                <a:solidFill>
                  <a:schemeClr val="bg1">
                    <a:lumMod val="50000"/>
                  </a:schemeClr>
                </a:solidFill>
              </a:endParaRPr>
            </a:p>
          </p:txBody>
        </p:sp>
      </p:grpSp>
      <p:grpSp>
        <p:nvGrpSpPr>
          <p:cNvPr id="6" name="Gruppieren 118"/>
          <p:cNvGrpSpPr/>
          <p:nvPr/>
        </p:nvGrpSpPr>
        <p:grpSpPr>
          <a:xfrm>
            <a:off x="306656" y="2920091"/>
            <a:ext cx="3190459" cy="1827899"/>
            <a:chOff x="306656" y="3399053"/>
            <a:chExt cx="3190459" cy="1827899"/>
          </a:xfrm>
        </p:grpSpPr>
        <p:sp>
          <p:nvSpPr>
            <p:cNvPr id="120" name="Pfeil nach rechts 119"/>
            <p:cNvSpPr/>
            <p:nvPr/>
          </p:nvSpPr>
          <p:spPr>
            <a:xfrm rot="8554800">
              <a:off x="2738057" y="3527259"/>
              <a:ext cx="759058" cy="357187"/>
            </a:xfrm>
            <a:prstGeom prst="rightArrow">
              <a:avLst>
                <a:gd name="adj1" fmla="val 23333"/>
                <a:gd name="adj2" fmla="val 40963"/>
              </a:avLst>
            </a:prstGeom>
            <a:gradFill>
              <a:gsLst>
                <a:gs pos="0">
                  <a:srgbClr val="FF9929"/>
                </a:gs>
                <a:gs pos="100000">
                  <a:srgbClr val="E87C06"/>
                </a:gs>
              </a:gsLst>
              <a:lin ang="5400000" scaled="0"/>
            </a:gradFill>
            <a:ln w="19050">
              <a:noFill/>
            </a:ln>
            <a:effectLst>
              <a:outerShdw blurRad="50800" dist="38100" dir="2700000" algn="tl" rotWithShape="0">
                <a:prstClr val="black">
                  <a:alpha val="40000"/>
                </a:prstClr>
              </a:outerShdw>
            </a:effectLst>
          </p:spPr>
          <p:txBody>
            <a:bodyPr vert="horz" lIns="0" tIns="0" rIns="0" bIns="0" rtlCol="0" anchor="ctr" anchorCtr="1">
              <a:normAutofit/>
            </a:bodyPr>
            <a:lstStyle/>
            <a:p>
              <a:pPr marL="201613" indent="-201613">
                <a:lnSpc>
                  <a:spcPct val="80000"/>
                </a:lnSpc>
                <a:spcBef>
                  <a:spcPts val="1000"/>
                </a:spcBef>
              </a:pPr>
              <a:endParaRPr lang="de-DE" sz="500" b="1" noProof="1" smtClean="0">
                <a:solidFill>
                  <a:schemeClr val="bg1"/>
                </a:solidFill>
              </a:endParaRPr>
            </a:p>
          </p:txBody>
        </p:sp>
        <p:grpSp>
          <p:nvGrpSpPr>
            <p:cNvPr id="7" name="Gruppieren 120"/>
            <p:cNvGrpSpPr/>
            <p:nvPr/>
          </p:nvGrpSpPr>
          <p:grpSpPr>
            <a:xfrm>
              <a:off x="306656" y="3399053"/>
              <a:ext cx="3126665" cy="1827899"/>
              <a:chOff x="306656" y="3399053"/>
              <a:chExt cx="3126665" cy="1827899"/>
            </a:xfrm>
          </p:grpSpPr>
          <p:sp>
            <p:nvSpPr>
              <p:cNvPr id="122" name="Textfeld 121"/>
              <p:cNvSpPr txBox="1"/>
              <p:nvPr/>
            </p:nvSpPr>
            <p:spPr>
              <a:xfrm rot="19302226">
                <a:off x="2687073" y="3399053"/>
                <a:ext cx="746248" cy="246221"/>
              </a:xfrm>
              <a:prstGeom prst="rect">
                <a:avLst/>
              </a:prstGeom>
              <a:noFill/>
            </p:spPr>
            <p:txBody>
              <a:bodyPr wrap="square" rtlCol="0">
                <a:spAutoFit/>
              </a:bodyPr>
              <a:lstStyle/>
              <a:p>
                <a:pPr algn="ctr"/>
                <a:r>
                  <a:rPr lang="de-DE" sz="1000" dirty="0" smtClean="0">
                    <a:solidFill>
                      <a:schemeClr val="bg1">
                        <a:lumMod val="50000"/>
                      </a:schemeClr>
                    </a:solidFill>
                  </a:rPr>
                  <a:t>optional</a:t>
                </a:r>
                <a:endParaRPr lang="de-DE" sz="1000" dirty="0">
                  <a:solidFill>
                    <a:schemeClr val="bg1">
                      <a:lumMod val="50000"/>
                    </a:schemeClr>
                  </a:solidFill>
                </a:endParaRPr>
              </a:p>
            </p:txBody>
          </p:sp>
          <p:grpSp>
            <p:nvGrpSpPr>
              <p:cNvPr id="8" name="Gruppieren 2"/>
              <p:cNvGrpSpPr/>
              <p:nvPr/>
            </p:nvGrpSpPr>
            <p:grpSpPr>
              <a:xfrm>
                <a:off x="306656" y="3483624"/>
                <a:ext cx="2659959" cy="1743328"/>
                <a:chOff x="6308992" y="669582"/>
                <a:chExt cx="2659959" cy="1743328"/>
              </a:xfrm>
            </p:grpSpPr>
            <p:sp>
              <p:nvSpPr>
                <p:cNvPr id="124" name="Text Box 8"/>
                <p:cNvSpPr txBox="1">
                  <a:spLocks noChangeArrowheads="1"/>
                </p:cNvSpPr>
                <p:nvPr/>
              </p:nvSpPr>
              <p:spPr bwMode="auto">
                <a:xfrm>
                  <a:off x="6314870" y="1390464"/>
                  <a:ext cx="2124174" cy="1022446"/>
                </a:xfrm>
                <a:prstGeom prst="rect">
                  <a:avLst/>
                </a:prstGeom>
                <a:gradFill>
                  <a:gsLst>
                    <a:gs pos="48000">
                      <a:schemeClr val="bg1"/>
                    </a:gs>
                    <a:gs pos="100000">
                      <a:schemeClr val="bg1">
                        <a:lumMod val="85000"/>
                      </a:schemeClr>
                    </a:gs>
                  </a:gsLst>
                  <a:lin ang="5400000" scaled="0"/>
                </a:gradFill>
                <a:ln w="12700">
                  <a:solidFill>
                    <a:schemeClr val="bg1">
                      <a:lumMod val="65000"/>
                    </a:schemeClr>
                  </a:solidFill>
                </a:ln>
                <a:effectLst>
                  <a:outerShdw blurRad="50800" dist="38100" dir="2700000" algn="tl" rotWithShape="0">
                    <a:prstClr val="black">
                      <a:alpha val="40000"/>
                    </a:prstClr>
                  </a:outerShdw>
                </a:effectLst>
              </p:spPr>
              <p:txBody>
                <a:bodyPr vert="horz" lIns="180000" tIns="180000" rIns="0" bIns="0" rtlCol="0">
                  <a:noAutofit/>
                </a:bodyPr>
                <a:lstStyle/>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Reverse Proxy</a:t>
                  </a:r>
                </a:p>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Web Application Firewall</a:t>
                  </a:r>
                </a:p>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Antivirus</a:t>
                  </a:r>
                </a:p>
              </p:txBody>
            </p:sp>
            <p:sp>
              <p:nvSpPr>
                <p:cNvPr id="125" name="Text Box 8"/>
                <p:cNvSpPr txBox="1">
                  <a:spLocks noChangeArrowheads="1"/>
                </p:cNvSpPr>
                <p:nvPr/>
              </p:nvSpPr>
              <p:spPr bwMode="auto">
                <a:xfrm>
                  <a:off x="6308992" y="984822"/>
                  <a:ext cx="2138986" cy="414762"/>
                </a:xfrm>
                <a:prstGeom prst="rect">
                  <a:avLst/>
                </a:prstGeom>
                <a:gradFill>
                  <a:gsLst>
                    <a:gs pos="0">
                      <a:schemeClr val="bg1">
                        <a:lumMod val="75000"/>
                      </a:schemeClr>
                    </a:gs>
                    <a:gs pos="100000">
                      <a:schemeClr val="tx1">
                        <a:lumMod val="65000"/>
                        <a:lumOff val="35000"/>
                      </a:schemeClr>
                    </a:gs>
                  </a:gsLst>
                  <a:lin ang="5400000" scaled="0"/>
                </a:gradFill>
                <a:ln w="19050">
                  <a:noFill/>
                </a:ln>
                <a:effectLst>
                  <a:outerShdw blurRad="50800" dist="38100" dir="2700000" algn="tl" rotWithShape="0">
                    <a:prstClr val="black">
                      <a:alpha val="40000"/>
                    </a:prstClr>
                  </a:outerShdw>
                </a:effectLst>
              </p:spPr>
              <p:txBody>
                <a:bodyPr vert="horz" lIns="180000" tIns="0" rIns="0" bIns="0" rtlCol="0" anchor="ctr" anchorCtr="0">
                  <a:normAutofit/>
                </a:bodyPr>
                <a:lstStyle/>
                <a:p>
                  <a:pPr>
                    <a:lnSpc>
                      <a:spcPts val="1300"/>
                    </a:lnSpc>
                    <a:buClr>
                      <a:schemeClr val="accent6"/>
                    </a:buClr>
                    <a:defRPr/>
                  </a:pPr>
                  <a:r>
                    <a:rPr lang="en-US" sz="1100" b="1" noProof="1" smtClean="0">
                      <a:solidFill>
                        <a:schemeClr val="bg1"/>
                      </a:solidFill>
                    </a:rPr>
                    <a:t>Web Application </a:t>
                  </a:r>
                </a:p>
                <a:p>
                  <a:pPr>
                    <a:lnSpc>
                      <a:spcPts val="1600"/>
                    </a:lnSpc>
                    <a:buClr>
                      <a:schemeClr val="accent6"/>
                    </a:buClr>
                    <a:defRPr/>
                  </a:pPr>
                  <a:r>
                    <a:rPr lang="en-US" sz="1100" b="1" noProof="1" smtClean="0">
                      <a:solidFill>
                        <a:schemeClr val="bg1"/>
                      </a:solidFill>
                    </a:rPr>
                    <a:t>Security</a:t>
                  </a:r>
                  <a:endParaRPr lang="en-US" sz="1100" b="1" noProof="1">
                    <a:solidFill>
                      <a:schemeClr val="bg1"/>
                    </a:solidFill>
                  </a:endParaRPr>
                </a:p>
              </p:txBody>
            </p:sp>
            <p:pic>
              <p:nvPicPr>
                <p:cNvPr id="126" name="Picture 6" descr="C:\Users\cseeger\Desktop\astaro_icon_was.pn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7441339" y="669582"/>
                  <a:ext cx="1527612" cy="990615"/>
                </a:xfrm>
                <a:prstGeom prst="rect">
                  <a:avLst/>
                </a:prstGeom>
                <a:noFill/>
                <a:extLst>
                  <a:ext uri="{909E8E84-426E-40DD-AFC4-6F175D3DCCD1}">
                    <a14:hiddenFill xmlns:a14="http://schemas.microsoft.com/office/drawing/2010/main" xmlns="">
                      <a:solidFill>
                        <a:srgbClr val="FFFFFF"/>
                      </a:solidFill>
                    </a14:hiddenFill>
                  </a:ext>
                </a:extLst>
              </p:spPr>
            </p:pic>
          </p:grpSp>
        </p:grpSp>
      </p:grpSp>
      <p:grpSp>
        <p:nvGrpSpPr>
          <p:cNvPr id="9" name="Gruppieren 126"/>
          <p:cNvGrpSpPr/>
          <p:nvPr/>
        </p:nvGrpSpPr>
        <p:grpSpPr>
          <a:xfrm>
            <a:off x="5701773" y="957783"/>
            <a:ext cx="3192844" cy="1726470"/>
            <a:chOff x="5701773" y="1422231"/>
            <a:chExt cx="3192844" cy="1726470"/>
          </a:xfrm>
        </p:grpSpPr>
        <p:grpSp>
          <p:nvGrpSpPr>
            <p:cNvPr id="10" name="Gruppieren 4"/>
            <p:cNvGrpSpPr/>
            <p:nvPr/>
          </p:nvGrpSpPr>
          <p:grpSpPr>
            <a:xfrm>
              <a:off x="6568357" y="1422231"/>
              <a:ext cx="2326260" cy="1619950"/>
              <a:chOff x="398436" y="3782828"/>
              <a:chExt cx="2326260" cy="1619950"/>
            </a:xfrm>
          </p:grpSpPr>
          <p:sp>
            <p:nvSpPr>
              <p:cNvPr id="131" name="Text Box 8"/>
              <p:cNvSpPr txBox="1">
                <a:spLocks noChangeArrowheads="1"/>
              </p:cNvSpPr>
              <p:nvPr/>
            </p:nvSpPr>
            <p:spPr bwMode="auto">
              <a:xfrm>
                <a:off x="406277" y="4446664"/>
                <a:ext cx="2124173" cy="956114"/>
              </a:xfrm>
              <a:prstGeom prst="rect">
                <a:avLst/>
              </a:prstGeom>
              <a:gradFill>
                <a:gsLst>
                  <a:gs pos="48000">
                    <a:schemeClr val="bg1"/>
                  </a:gs>
                  <a:gs pos="100000">
                    <a:schemeClr val="bg1">
                      <a:lumMod val="85000"/>
                    </a:schemeClr>
                  </a:gs>
                </a:gsLst>
                <a:lin ang="5400000" scaled="0"/>
              </a:gradFill>
              <a:ln w="12700">
                <a:solidFill>
                  <a:schemeClr val="bg1">
                    <a:lumMod val="65000"/>
                  </a:schemeClr>
                </a:solidFill>
              </a:ln>
              <a:effectLst>
                <a:outerShdw blurRad="50800" dist="38100" dir="2700000" algn="tl" rotWithShape="0">
                  <a:prstClr val="black">
                    <a:alpha val="40000"/>
                  </a:prstClr>
                </a:outerShdw>
              </a:effectLst>
            </p:spPr>
            <p:txBody>
              <a:bodyPr vert="horz" lIns="180000" tIns="180000" rIns="0" bIns="0" rtlCol="0">
                <a:noAutofit/>
              </a:bodyPr>
              <a:lstStyle/>
              <a:p>
                <a:pPr marL="201613" indent="-201613">
                  <a:spcBef>
                    <a:spcPts val="200"/>
                  </a:spcBef>
                  <a:buClr>
                    <a:schemeClr val="accent6"/>
                  </a:buClr>
                  <a:buFont typeface="Wingdings" pitchFamily="2" charset="2"/>
                  <a:buChar char="§"/>
                  <a:defRPr/>
                </a:pPr>
                <a:r>
                  <a:rPr lang="en-US" sz="1000" noProof="1" smtClean="0">
                    <a:ea typeface="Verdana" pitchFamily="34" charset="0"/>
                    <a:cs typeface="Verdana" pitchFamily="34" charset="0"/>
                  </a:rPr>
                  <a:t>Intrusion Prevention</a:t>
                </a:r>
              </a:p>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IPSec/SSL VPN</a:t>
                </a:r>
              </a:p>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Branch Office Security</a:t>
                </a:r>
              </a:p>
            </p:txBody>
          </p:sp>
          <p:sp>
            <p:nvSpPr>
              <p:cNvPr id="132" name="Text Box 8"/>
              <p:cNvSpPr txBox="1">
                <a:spLocks noChangeArrowheads="1"/>
              </p:cNvSpPr>
              <p:nvPr/>
            </p:nvSpPr>
            <p:spPr bwMode="auto">
              <a:xfrm>
                <a:off x="398436" y="4042982"/>
                <a:ext cx="2139915" cy="414762"/>
              </a:xfrm>
              <a:prstGeom prst="rect">
                <a:avLst/>
              </a:prstGeom>
              <a:gradFill>
                <a:gsLst>
                  <a:gs pos="0">
                    <a:schemeClr val="bg1">
                      <a:lumMod val="75000"/>
                    </a:schemeClr>
                  </a:gs>
                  <a:gs pos="100000">
                    <a:schemeClr val="tx1">
                      <a:lumMod val="65000"/>
                      <a:lumOff val="35000"/>
                    </a:schemeClr>
                  </a:gs>
                </a:gsLst>
                <a:lin ang="5400000" scaled="0"/>
              </a:gradFill>
              <a:ln w="19050">
                <a:noFill/>
              </a:ln>
              <a:effectLst>
                <a:outerShdw blurRad="50800" dist="38100" dir="2700000" algn="tl" rotWithShape="0">
                  <a:prstClr val="black">
                    <a:alpha val="40000"/>
                  </a:prstClr>
                </a:outerShdw>
              </a:effectLst>
            </p:spPr>
            <p:txBody>
              <a:bodyPr vert="horz" lIns="180000" tIns="0" rIns="0" bIns="0" rtlCol="0" anchor="ctr" anchorCtr="0">
                <a:normAutofit/>
              </a:bodyPr>
              <a:lstStyle/>
              <a:p>
                <a:pPr>
                  <a:lnSpc>
                    <a:spcPts val="1300"/>
                  </a:lnSpc>
                  <a:buClr>
                    <a:schemeClr val="accent6"/>
                  </a:buClr>
                  <a:defRPr/>
                </a:pPr>
                <a:r>
                  <a:rPr lang="en-US" sz="1100" b="1" noProof="1" smtClean="0">
                    <a:solidFill>
                      <a:schemeClr val="bg1"/>
                    </a:solidFill>
                  </a:rPr>
                  <a:t> Network</a:t>
                </a:r>
              </a:p>
              <a:p>
                <a:pPr>
                  <a:lnSpc>
                    <a:spcPts val="1300"/>
                  </a:lnSpc>
                  <a:buClr>
                    <a:schemeClr val="accent6"/>
                  </a:buClr>
                  <a:defRPr/>
                </a:pPr>
                <a:r>
                  <a:rPr lang="en-US" sz="1100" b="1" noProof="1" smtClean="0">
                    <a:solidFill>
                      <a:schemeClr val="bg1"/>
                    </a:solidFill>
                  </a:rPr>
                  <a:t> Security</a:t>
                </a:r>
                <a:endParaRPr lang="en-US" sz="1100" b="1" noProof="1">
                  <a:solidFill>
                    <a:schemeClr val="bg1"/>
                  </a:solidFill>
                </a:endParaRPr>
              </a:p>
            </p:txBody>
          </p:sp>
          <p:pic>
            <p:nvPicPr>
              <p:cNvPr id="133" name="Picture 3" descr="O:\Astaro PPT Template + Images\Presentation Images\net.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367723" y="3782828"/>
                <a:ext cx="1356973" cy="741116"/>
              </a:xfrm>
              <a:prstGeom prst="rect">
                <a:avLst/>
              </a:prstGeom>
              <a:noFill/>
            </p:spPr>
          </p:pic>
        </p:grpSp>
        <p:sp>
          <p:nvSpPr>
            <p:cNvPr id="129" name="Pfeil nach rechts 128"/>
            <p:cNvSpPr/>
            <p:nvPr/>
          </p:nvSpPr>
          <p:spPr>
            <a:xfrm rot="19717035">
              <a:off x="5701773" y="2648046"/>
              <a:ext cx="716818" cy="357187"/>
            </a:xfrm>
            <a:prstGeom prst="rightArrow">
              <a:avLst>
                <a:gd name="adj1" fmla="val 23333"/>
                <a:gd name="adj2" fmla="val 40963"/>
              </a:avLst>
            </a:prstGeom>
            <a:gradFill>
              <a:gsLst>
                <a:gs pos="0">
                  <a:srgbClr val="FF9929"/>
                </a:gs>
                <a:gs pos="100000">
                  <a:srgbClr val="E87C06"/>
                </a:gs>
              </a:gsLst>
              <a:lin ang="5400000" scaled="0"/>
            </a:gradFill>
            <a:ln w="19050">
              <a:noFill/>
            </a:ln>
            <a:effectLst>
              <a:outerShdw blurRad="50800" dist="38100" dir="2700000" algn="tl" rotWithShape="0">
                <a:prstClr val="black">
                  <a:alpha val="40000"/>
                </a:prstClr>
              </a:outerShdw>
            </a:effectLst>
          </p:spPr>
          <p:txBody>
            <a:bodyPr vert="horz" lIns="0" tIns="0" rIns="0" bIns="0" rtlCol="0" anchor="ctr" anchorCtr="1">
              <a:normAutofit/>
            </a:bodyPr>
            <a:lstStyle/>
            <a:p>
              <a:pPr marL="201613" indent="-201613">
                <a:lnSpc>
                  <a:spcPct val="80000"/>
                </a:lnSpc>
                <a:spcBef>
                  <a:spcPts val="1000"/>
                </a:spcBef>
              </a:pPr>
              <a:endParaRPr lang="de-DE" sz="500" b="1" noProof="1" smtClean="0">
                <a:solidFill>
                  <a:schemeClr val="bg1"/>
                </a:solidFill>
              </a:endParaRPr>
            </a:p>
          </p:txBody>
        </p:sp>
        <p:sp>
          <p:nvSpPr>
            <p:cNvPr id="130" name="Textfeld 129"/>
            <p:cNvSpPr txBox="1"/>
            <p:nvPr/>
          </p:nvSpPr>
          <p:spPr>
            <a:xfrm rot="19664409">
              <a:off x="5717709" y="2902480"/>
              <a:ext cx="746248" cy="246221"/>
            </a:xfrm>
            <a:prstGeom prst="rect">
              <a:avLst/>
            </a:prstGeom>
            <a:noFill/>
          </p:spPr>
          <p:txBody>
            <a:bodyPr wrap="square" rtlCol="0">
              <a:spAutoFit/>
            </a:bodyPr>
            <a:lstStyle/>
            <a:p>
              <a:pPr algn="ctr"/>
              <a:r>
                <a:rPr lang="de-DE" sz="1000" dirty="0" smtClean="0">
                  <a:solidFill>
                    <a:schemeClr val="bg1">
                      <a:lumMod val="50000"/>
                    </a:schemeClr>
                  </a:solidFill>
                </a:rPr>
                <a:t>optional</a:t>
              </a:r>
              <a:endParaRPr lang="de-DE" sz="1000" dirty="0">
                <a:solidFill>
                  <a:schemeClr val="bg1">
                    <a:lumMod val="50000"/>
                  </a:schemeClr>
                </a:solidFill>
              </a:endParaRPr>
            </a:p>
          </p:txBody>
        </p:sp>
      </p:grpSp>
      <p:grpSp>
        <p:nvGrpSpPr>
          <p:cNvPr id="11" name="Gruppieren 133"/>
          <p:cNvGrpSpPr/>
          <p:nvPr/>
        </p:nvGrpSpPr>
        <p:grpSpPr>
          <a:xfrm>
            <a:off x="3406328" y="3567207"/>
            <a:ext cx="2331344" cy="1786437"/>
            <a:chOff x="3406328" y="3733458"/>
            <a:chExt cx="2331344" cy="1786437"/>
          </a:xfrm>
        </p:grpSpPr>
        <p:sp>
          <p:nvSpPr>
            <p:cNvPr id="135" name="Pfeil nach rechts 134"/>
            <p:cNvSpPr/>
            <p:nvPr/>
          </p:nvSpPr>
          <p:spPr>
            <a:xfrm rot="5400000">
              <a:off x="4357963" y="3768900"/>
              <a:ext cx="428072" cy="357187"/>
            </a:xfrm>
            <a:prstGeom prst="rightArrow">
              <a:avLst>
                <a:gd name="adj1" fmla="val 23333"/>
                <a:gd name="adj2" fmla="val 40963"/>
              </a:avLst>
            </a:prstGeom>
            <a:gradFill>
              <a:gsLst>
                <a:gs pos="0">
                  <a:srgbClr val="FF9929"/>
                </a:gs>
                <a:gs pos="100000">
                  <a:srgbClr val="E87C06"/>
                </a:gs>
              </a:gsLst>
              <a:lin ang="5400000" scaled="0"/>
            </a:gradFill>
            <a:ln w="19050">
              <a:noFill/>
            </a:ln>
            <a:effectLst>
              <a:outerShdw blurRad="50800" dist="38100" dir="2700000" algn="tl" rotWithShape="0">
                <a:prstClr val="black">
                  <a:alpha val="40000"/>
                </a:prstClr>
              </a:outerShdw>
            </a:effectLst>
          </p:spPr>
          <p:txBody>
            <a:bodyPr vert="horz" lIns="0" tIns="0" rIns="0" bIns="0" rtlCol="0" anchor="ctr" anchorCtr="1">
              <a:normAutofit/>
            </a:bodyPr>
            <a:lstStyle/>
            <a:p>
              <a:pPr marL="201613" indent="-201613">
                <a:lnSpc>
                  <a:spcPct val="80000"/>
                </a:lnSpc>
                <a:spcBef>
                  <a:spcPts val="1000"/>
                </a:spcBef>
              </a:pPr>
              <a:endParaRPr lang="de-DE" sz="500" b="1" noProof="1" smtClean="0">
                <a:solidFill>
                  <a:schemeClr val="bg1"/>
                </a:solidFill>
              </a:endParaRPr>
            </a:p>
          </p:txBody>
        </p:sp>
        <p:grpSp>
          <p:nvGrpSpPr>
            <p:cNvPr id="12" name="Gruppieren 5"/>
            <p:cNvGrpSpPr/>
            <p:nvPr/>
          </p:nvGrpSpPr>
          <p:grpSpPr>
            <a:xfrm>
              <a:off x="3406328" y="4168438"/>
              <a:ext cx="2331344" cy="1351457"/>
              <a:chOff x="3403579" y="4168438"/>
              <a:chExt cx="2331344" cy="1351457"/>
            </a:xfrm>
          </p:grpSpPr>
          <p:sp>
            <p:nvSpPr>
              <p:cNvPr id="138" name="Text Box 8"/>
              <p:cNvSpPr txBox="1">
                <a:spLocks noChangeArrowheads="1"/>
              </p:cNvSpPr>
              <p:nvPr/>
            </p:nvSpPr>
            <p:spPr bwMode="auto">
              <a:xfrm>
                <a:off x="3411416" y="4583791"/>
                <a:ext cx="2124236" cy="936104"/>
              </a:xfrm>
              <a:prstGeom prst="rect">
                <a:avLst/>
              </a:prstGeom>
              <a:gradFill>
                <a:gsLst>
                  <a:gs pos="48000">
                    <a:schemeClr val="bg1"/>
                  </a:gs>
                  <a:gs pos="100000">
                    <a:schemeClr val="bg1">
                      <a:lumMod val="85000"/>
                    </a:schemeClr>
                  </a:gs>
                </a:gsLst>
                <a:lin ang="5400000" scaled="0"/>
              </a:gradFill>
              <a:ln w="12700">
                <a:solidFill>
                  <a:schemeClr val="bg1">
                    <a:lumMod val="65000"/>
                  </a:schemeClr>
                </a:solidFill>
              </a:ln>
              <a:effectLst>
                <a:outerShdw blurRad="50800" dist="38100" dir="2700000" algn="tl" rotWithShape="0">
                  <a:prstClr val="black">
                    <a:alpha val="40000"/>
                  </a:prstClr>
                </a:outerShdw>
              </a:effectLst>
            </p:spPr>
            <p:txBody>
              <a:bodyPr vert="horz" lIns="180000" tIns="180000" rIns="0" bIns="0" rtlCol="0">
                <a:noAutofit/>
              </a:bodyPr>
              <a:lstStyle/>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Anti Spam &amp; Phishing</a:t>
                </a:r>
              </a:p>
              <a:p>
                <a:pPr marL="201613" indent="-201613">
                  <a:spcBef>
                    <a:spcPts val="200"/>
                  </a:spcBef>
                  <a:buClr>
                    <a:schemeClr val="accent6"/>
                  </a:buClr>
                  <a:buFont typeface="Wingdings" pitchFamily="2" charset="2"/>
                  <a:buChar char="§"/>
                  <a:defRPr/>
                </a:pPr>
                <a:r>
                  <a:rPr lang="en-US" sz="1000" noProof="1" smtClean="0">
                    <a:ea typeface="Verdana" pitchFamily="34" charset="0"/>
                    <a:cs typeface="Verdana" pitchFamily="34" charset="0"/>
                  </a:rPr>
                  <a:t>Dual Virus Protection</a:t>
                </a:r>
              </a:p>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E-Mail Encryption</a:t>
                </a:r>
              </a:p>
            </p:txBody>
          </p:sp>
          <p:sp>
            <p:nvSpPr>
              <p:cNvPr id="139" name="Text Box 8"/>
              <p:cNvSpPr txBox="1">
                <a:spLocks noChangeArrowheads="1"/>
              </p:cNvSpPr>
              <p:nvPr/>
            </p:nvSpPr>
            <p:spPr bwMode="auto">
              <a:xfrm>
                <a:off x="3403579" y="4261939"/>
                <a:ext cx="2139912" cy="414762"/>
              </a:xfrm>
              <a:prstGeom prst="rect">
                <a:avLst/>
              </a:prstGeom>
              <a:gradFill>
                <a:gsLst>
                  <a:gs pos="0">
                    <a:schemeClr val="bg1">
                      <a:lumMod val="75000"/>
                    </a:schemeClr>
                  </a:gs>
                  <a:gs pos="100000">
                    <a:schemeClr val="tx1">
                      <a:lumMod val="65000"/>
                      <a:lumOff val="35000"/>
                    </a:schemeClr>
                  </a:gs>
                </a:gsLst>
                <a:lin ang="5400000" scaled="0"/>
              </a:gradFill>
              <a:ln w="19050">
                <a:noFill/>
              </a:ln>
              <a:effectLst>
                <a:outerShdw blurRad="50800" dist="38100" dir="2700000" algn="tl" rotWithShape="0">
                  <a:prstClr val="black">
                    <a:alpha val="40000"/>
                  </a:prstClr>
                </a:outerShdw>
              </a:effectLst>
            </p:spPr>
            <p:txBody>
              <a:bodyPr vert="horz" lIns="180000" tIns="0" rIns="0" bIns="0" rtlCol="0" anchor="ctr" anchorCtr="0">
                <a:normAutofit/>
              </a:bodyPr>
              <a:lstStyle/>
              <a:p>
                <a:pPr>
                  <a:lnSpc>
                    <a:spcPts val="1300"/>
                  </a:lnSpc>
                  <a:buClr>
                    <a:schemeClr val="accent6"/>
                  </a:buClr>
                  <a:defRPr/>
                </a:pPr>
                <a:r>
                  <a:rPr lang="en-US" sz="1100" b="1" noProof="1" smtClean="0">
                    <a:solidFill>
                      <a:schemeClr val="bg1"/>
                    </a:solidFill>
                  </a:rPr>
                  <a:t>Mail </a:t>
                </a:r>
              </a:p>
              <a:p>
                <a:pPr>
                  <a:lnSpc>
                    <a:spcPts val="1600"/>
                  </a:lnSpc>
                  <a:buClr>
                    <a:schemeClr val="accent6"/>
                  </a:buClr>
                  <a:defRPr/>
                </a:pPr>
                <a:r>
                  <a:rPr lang="en-US" sz="1100" b="1" noProof="1" smtClean="0">
                    <a:solidFill>
                      <a:schemeClr val="bg1"/>
                    </a:solidFill>
                  </a:rPr>
                  <a:t>Security</a:t>
                </a:r>
              </a:p>
            </p:txBody>
          </p:sp>
          <p:pic>
            <p:nvPicPr>
              <p:cNvPr id="140" name="Picture 2" descr="O:\Astaro PPT Template + Images\Presentation Images\mail.pn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377950" y="4168438"/>
                <a:ext cx="1356973" cy="741116"/>
              </a:xfrm>
              <a:prstGeom prst="rect">
                <a:avLst/>
              </a:prstGeom>
              <a:noFill/>
            </p:spPr>
          </p:pic>
        </p:grpSp>
        <p:sp>
          <p:nvSpPr>
            <p:cNvPr id="137" name="Textfeld 136"/>
            <p:cNvSpPr txBox="1"/>
            <p:nvPr/>
          </p:nvSpPr>
          <p:spPr>
            <a:xfrm>
              <a:off x="4644570" y="3823368"/>
              <a:ext cx="746248" cy="246221"/>
            </a:xfrm>
            <a:prstGeom prst="rect">
              <a:avLst/>
            </a:prstGeom>
            <a:noFill/>
          </p:spPr>
          <p:txBody>
            <a:bodyPr wrap="square" rtlCol="0">
              <a:spAutoFit/>
            </a:bodyPr>
            <a:lstStyle/>
            <a:p>
              <a:pPr algn="ctr"/>
              <a:r>
                <a:rPr lang="de-DE" sz="1000" dirty="0" smtClean="0">
                  <a:solidFill>
                    <a:schemeClr val="bg1">
                      <a:lumMod val="50000"/>
                    </a:schemeClr>
                  </a:solidFill>
                </a:rPr>
                <a:t>optional</a:t>
              </a:r>
              <a:endParaRPr lang="de-DE" sz="1000" dirty="0">
                <a:solidFill>
                  <a:schemeClr val="bg1">
                    <a:lumMod val="50000"/>
                  </a:schemeClr>
                </a:solidFill>
              </a:endParaRPr>
            </a:p>
          </p:txBody>
        </p:sp>
      </p:grpSp>
      <p:grpSp>
        <p:nvGrpSpPr>
          <p:cNvPr id="13" name="Gruppieren 7"/>
          <p:cNvGrpSpPr/>
          <p:nvPr/>
        </p:nvGrpSpPr>
        <p:grpSpPr>
          <a:xfrm>
            <a:off x="3286348" y="1429757"/>
            <a:ext cx="2571304" cy="2094097"/>
            <a:chOff x="3286348" y="1625036"/>
            <a:chExt cx="2571304" cy="2094097"/>
          </a:xfrm>
        </p:grpSpPr>
        <p:grpSp>
          <p:nvGrpSpPr>
            <p:cNvPr id="14" name="Gruppieren 6"/>
            <p:cNvGrpSpPr/>
            <p:nvPr/>
          </p:nvGrpSpPr>
          <p:grpSpPr>
            <a:xfrm>
              <a:off x="3286348" y="1625036"/>
              <a:ext cx="2571304" cy="2094097"/>
              <a:chOff x="3276600" y="1625036"/>
              <a:chExt cx="2571304" cy="2094097"/>
            </a:xfrm>
          </p:grpSpPr>
          <p:grpSp>
            <p:nvGrpSpPr>
              <p:cNvPr id="15" name="Gruppieren 10"/>
              <p:cNvGrpSpPr/>
              <p:nvPr/>
            </p:nvGrpSpPr>
            <p:grpSpPr>
              <a:xfrm>
                <a:off x="3276600" y="1928581"/>
                <a:ext cx="2476500" cy="1790552"/>
                <a:chOff x="3152775" y="1448361"/>
                <a:chExt cx="2819400" cy="2118563"/>
              </a:xfrm>
            </p:grpSpPr>
            <p:sp>
              <p:nvSpPr>
                <p:cNvPr id="146" name="Text Box 8"/>
                <p:cNvSpPr txBox="1">
                  <a:spLocks noChangeArrowheads="1"/>
                </p:cNvSpPr>
                <p:nvPr/>
              </p:nvSpPr>
              <p:spPr bwMode="auto">
                <a:xfrm>
                  <a:off x="3162301" y="1856415"/>
                  <a:ext cx="2809874" cy="1710509"/>
                </a:xfrm>
                <a:prstGeom prst="rect">
                  <a:avLst/>
                </a:prstGeom>
                <a:gradFill>
                  <a:gsLst>
                    <a:gs pos="48000">
                      <a:schemeClr val="bg1"/>
                    </a:gs>
                    <a:gs pos="100000">
                      <a:schemeClr val="bg1">
                        <a:lumMod val="85000"/>
                      </a:schemeClr>
                    </a:gs>
                  </a:gsLst>
                  <a:lin ang="5400000" scaled="0"/>
                </a:gradFill>
                <a:ln w="12700">
                  <a:solidFill>
                    <a:schemeClr val="bg1">
                      <a:lumMod val="65000"/>
                    </a:schemeClr>
                  </a:solidFill>
                </a:ln>
                <a:effectLst>
                  <a:outerShdw blurRad="50800" dist="38100" dir="2700000" algn="tl" rotWithShape="0">
                    <a:prstClr val="black">
                      <a:alpha val="40000"/>
                    </a:prstClr>
                  </a:outerShdw>
                </a:effectLst>
              </p:spPr>
              <p:txBody>
                <a:bodyPr vert="horz" lIns="180000" tIns="180000" rIns="0" bIns="0" rtlCol="0">
                  <a:noAutofit/>
                </a:bodyPr>
                <a:lstStyle/>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Stateful Firewall</a:t>
                  </a:r>
                </a:p>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Network Address Translation</a:t>
                  </a:r>
                </a:p>
                <a:p>
                  <a:pPr marL="201613" indent="-201613">
                    <a:lnSpc>
                      <a:spcPct val="150000"/>
                    </a:lnSpc>
                    <a:spcBef>
                      <a:spcPts val="200"/>
                    </a:spcBef>
                    <a:buClr>
                      <a:schemeClr val="accent6"/>
                    </a:buClr>
                    <a:buFont typeface="Wingdings" pitchFamily="2" charset="2"/>
                    <a:buChar char="§"/>
                    <a:defRPr/>
                  </a:pPr>
                  <a:r>
                    <a:rPr lang="en-US" sz="1000" noProof="1" smtClean="0">
                      <a:ea typeface="Verdana" pitchFamily="34" charset="0"/>
                      <a:cs typeface="Verdana" pitchFamily="34" charset="0"/>
                    </a:rPr>
                    <a:t>PPTP/L2TP Remote Access</a:t>
                  </a:r>
                </a:p>
                <a:p>
                  <a:pPr marL="201613" indent="-201613">
                    <a:spcBef>
                      <a:spcPts val="1000"/>
                    </a:spcBef>
                    <a:buClr>
                      <a:schemeClr val="accent6"/>
                    </a:buClr>
                    <a:buFont typeface="Wingdings" pitchFamily="2" charset="2"/>
                    <a:buChar char="§"/>
                    <a:defRPr/>
                  </a:pPr>
                  <a:endParaRPr lang="en-US" sz="1000" noProof="1">
                    <a:ea typeface="Verdana" pitchFamily="34" charset="0"/>
                    <a:cs typeface="Verdana" pitchFamily="34" charset="0"/>
                  </a:endParaRPr>
                </a:p>
              </p:txBody>
            </p:sp>
            <p:sp>
              <p:nvSpPr>
                <p:cNvPr id="147" name="Text Box 8"/>
                <p:cNvSpPr txBox="1">
                  <a:spLocks noChangeArrowheads="1"/>
                </p:cNvSpPr>
                <p:nvPr/>
              </p:nvSpPr>
              <p:spPr bwMode="auto">
                <a:xfrm>
                  <a:off x="3152775" y="1448361"/>
                  <a:ext cx="2819400" cy="503999"/>
                </a:xfrm>
                <a:prstGeom prst="rect">
                  <a:avLst/>
                </a:prstGeom>
                <a:gradFill>
                  <a:gsLst>
                    <a:gs pos="0">
                      <a:schemeClr val="bg1">
                        <a:lumMod val="75000"/>
                      </a:schemeClr>
                    </a:gs>
                    <a:gs pos="100000">
                      <a:schemeClr val="tx1">
                        <a:lumMod val="65000"/>
                        <a:lumOff val="35000"/>
                      </a:schemeClr>
                    </a:gs>
                  </a:gsLst>
                  <a:lin ang="5400000" scaled="0"/>
                </a:gradFill>
                <a:ln w="19050">
                  <a:noFill/>
                </a:ln>
                <a:effectLst>
                  <a:outerShdw blurRad="50800" dist="38100" dir="2700000" algn="tl" rotWithShape="0">
                    <a:prstClr val="black">
                      <a:alpha val="40000"/>
                    </a:prstClr>
                  </a:outerShdw>
                </a:effectLst>
              </p:spPr>
              <p:txBody>
                <a:bodyPr vert="horz" lIns="180000" tIns="0" rIns="0" bIns="0" rtlCol="0" anchor="ctr" anchorCtr="0">
                  <a:normAutofit/>
                </a:bodyPr>
                <a:lstStyle/>
                <a:p>
                  <a:pPr>
                    <a:lnSpc>
                      <a:spcPts val="1400"/>
                    </a:lnSpc>
                    <a:buClr>
                      <a:schemeClr val="accent6"/>
                    </a:buClr>
                    <a:defRPr/>
                  </a:pPr>
                  <a:r>
                    <a:rPr lang="en-US" sz="1100" b="1" noProof="1" smtClean="0">
                      <a:solidFill>
                        <a:schemeClr val="bg1"/>
                      </a:solidFill>
                    </a:rPr>
                    <a:t>Essential </a:t>
                  </a:r>
                </a:p>
                <a:p>
                  <a:pPr>
                    <a:lnSpc>
                      <a:spcPts val="1600"/>
                    </a:lnSpc>
                    <a:buClr>
                      <a:schemeClr val="accent6"/>
                    </a:buClr>
                    <a:defRPr/>
                  </a:pPr>
                  <a:r>
                    <a:rPr lang="en-US" sz="1100" b="1" noProof="1" smtClean="0">
                      <a:solidFill>
                        <a:schemeClr val="bg1"/>
                      </a:solidFill>
                    </a:rPr>
                    <a:t>Firewall</a:t>
                  </a:r>
                </a:p>
              </p:txBody>
            </p:sp>
          </p:grpSp>
          <p:pic>
            <p:nvPicPr>
              <p:cNvPr id="145" name="Picture 4" descr="C:\Users\cseeger\Desktop\100823-firewall-icon-rz.pn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4737181" y="1625036"/>
                <a:ext cx="1110723" cy="98089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43" name="Picture 2" descr="C:\DOKUME~1\ukerst\LOKALE~1\Temp\Rar$DR00.344\ASG-320_standard_white.tif"/>
            <p:cNvPicPr>
              <a:picLocks noChangeAspect="1" noChangeArrowheads="1"/>
            </p:cNvPicPr>
            <p:nvPr/>
          </p:nvPicPr>
          <p:blipFill>
            <a:blip r:embed="rId9" cstate="screen">
              <a:clrChange>
                <a:clrFrom>
                  <a:srgbClr val="FFFFFF"/>
                </a:clrFrom>
                <a:clrTo>
                  <a:srgbClr val="FFFFFF">
                    <a:alpha val="0"/>
                  </a:srgbClr>
                </a:clrTo>
              </a:clrChange>
              <a:lum bright="10000"/>
              <a:extLst>
                <a:ext uri="{28A0092B-C50C-407E-A947-70E740481C1C}">
                  <a14:useLocalDpi xmlns:a14="http://schemas.microsoft.com/office/drawing/2010/main" xmlns=""/>
                </a:ext>
              </a:extLst>
            </a:blip>
            <a:srcRect/>
            <a:stretch>
              <a:fillRect/>
            </a:stretch>
          </p:blipFill>
          <p:spPr bwMode="auto">
            <a:xfrm>
              <a:off x="3768725" y="3228963"/>
              <a:ext cx="1549400" cy="465453"/>
            </a:xfrm>
            <a:prstGeom prst="rect">
              <a:avLst/>
            </a:prstGeom>
            <a:noFill/>
            <a:ln w="9525">
              <a:noFill/>
              <a:miter lim="800000"/>
              <a:headEnd/>
              <a:tailEnd/>
            </a:ln>
          </p:spPr>
        </p:pic>
      </p:grpSp>
      <p:sp>
        <p:nvSpPr>
          <p:cNvPr id="148" name="Textfeld 147"/>
          <p:cNvSpPr txBox="1"/>
          <p:nvPr/>
        </p:nvSpPr>
        <p:spPr>
          <a:xfrm>
            <a:off x="650874" y="5536763"/>
            <a:ext cx="7902575" cy="400110"/>
          </a:xfrm>
          <a:prstGeom prst="rect">
            <a:avLst/>
          </a:prstGeom>
          <a:noFill/>
        </p:spPr>
        <p:txBody>
          <a:bodyPr wrap="square" rtlCol="0">
            <a:spAutoFit/>
          </a:bodyPr>
          <a:lstStyle/>
          <a:p>
            <a:pPr algn="ctr"/>
            <a:r>
              <a:rPr lang="cs-CZ" sz="2000" b="1" dirty="0" smtClean="0">
                <a:solidFill>
                  <a:srgbClr val="EE7F00"/>
                </a:solidFill>
                <a:latin typeface="+mj-lt"/>
              </a:rPr>
              <a:t>Bezpečnost třídy </a:t>
            </a:r>
            <a:r>
              <a:rPr lang="en-GB" sz="2000" b="1" dirty="0" smtClean="0">
                <a:solidFill>
                  <a:srgbClr val="EE7F00"/>
                </a:solidFill>
                <a:latin typeface="+mj-lt"/>
              </a:rPr>
              <a:t>Enterprise-class </a:t>
            </a:r>
            <a:r>
              <a:rPr lang="cs-CZ" sz="2000" b="1" dirty="0" smtClean="0">
                <a:solidFill>
                  <a:srgbClr val="EE7F00"/>
                </a:solidFill>
                <a:latin typeface="+mj-lt"/>
              </a:rPr>
              <a:t>pro</a:t>
            </a:r>
            <a:r>
              <a:rPr lang="en-GB" sz="2000" b="1" dirty="0" smtClean="0">
                <a:solidFill>
                  <a:srgbClr val="EE7F00"/>
                </a:solidFill>
                <a:latin typeface="+mj-lt"/>
              </a:rPr>
              <a:t> SMB</a:t>
            </a:r>
            <a:endParaRPr lang="en-GB" sz="2000" b="1" dirty="0">
              <a:solidFill>
                <a:srgbClr val="EE7F00"/>
              </a:solidFill>
              <a:latin typeface="+mj-lt"/>
            </a:endParaRPr>
          </a:p>
        </p:txBody>
      </p:sp>
    </p:spTree>
    <p:extLst>
      <p:ext uri="{BB962C8B-B14F-4D97-AF65-F5344CB8AC3E}">
        <p14:creationId xmlns:p14="http://schemas.microsoft.com/office/powerpoint/2010/main" xmlns="" val="428528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1000"/>
                                        <p:tgtEl>
                                          <p:spTgt spid="2"/>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dissolve">
                                      <p:cBhvr>
                                        <p:cTn id="3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vert="horz" lIns="0" tIns="0" rIns="0" bIns="0" rtlCol="0" anchor="t" anchorCtr="0">
            <a:noAutofit/>
          </a:bodyPr>
          <a:lstStyle/>
          <a:p>
            <a:r>
              <a:rPr lang="cs-CZ" sz="1800" dirty="0" smtClean="0">
                <a:solidFill>
                  <a:srgbClr val="EE7F00"/>
                </a:solidFill>
              </a:rPr>
              <a:t>Jednoduchý management</a:t>
            </a:r>
            <a:endParaRPr lang="en-GB" sz="1800" dirty="0" smtClean="0">
              <a:solidFill>
                <a:srgbClr val="EE7F00"/>
              </a:solidFill>
            </a:endParaRPr>
          </a:p>
        </p:txBody>
      </p:sp>
      <p:sp>
        <p:nvSpPr>
          <p:cNvPr id="16" name="Textplatzhalter 15"/>
          <p:cNvSpPr>
            <a:spLocks noGrp="1"/>
          </p:cNvSpPr>
          <p:nvPr>
            <p:ph type="body" sz="quarter" idx="13"/>
          </p:nvPr>
        </p:nvSpPr>
        <p:spPr>
          <a:xfrm>
            <a:off x="237505" y="5467819"/>
            <a:ext cx="3032973" cy="456409"/>
          </a:xfrm>
        </p:spPr>
        <p:txBody>
          <a:bodyPr>
            <a:normAutofit/>
          </a:bodyPr>
          <a:lstStyle/>
          <a:p>
            <a:r>
              <a:rPr lang="cs-CZ" sz="1600" i="1" dirty="0" smtClean="0">
                <a:solidFill>
                  <a:schemeClr val="tx1">
                    <a:lumMod val="65000"/>
                    <a:lumOff val="35000"/>
                  </a:schemeClr>
                </a:solidFill>
              </a:rPr>
              <a:t>Intuitivní Dashboard</a:t>
            </a:r>
            <a:endParaRPr lang="en-GB" sz="1600" i="1" dirty="0" smtClean="0">
              <a:solidFill>
                <a:schemeClr val="tx1">
                  <a:lumMod val="65000"/>
                  <a:lumOff val="35000"/>
                </a:schemeClr>
              </a:solidFill>
            </a:endParaRPr>
          </a:p>
          <a:p>
            <a:endParaRPr lang="en-GB" sz="1600" dirty="0"/>
          </a:p>
        </p:txBody>
      </p:sp>
      <p:pic>
        <p:nvPicPr>
          <p:cNvPr id="8" name="Picture 2"/>
          <p:cNvPicPr>
            <a:picLocks noChangeAspect="1"/>
          </p:cNvPicPr>
          <p:nvPr/>
        </p:nvPicPr>
        <p:blipFill>
          <a:blip r:embed="rId3" cstate="screen">
            <a:extLst>
              <a:ext uri="{28A0092B-C50C-407E-A947-70E740481C1C}">
                <a14:useLocalDpi xmlns:a14="http://schemas.microsoft.com/office/drawing/2010/main" xmlns="" val="0"/>
              </a:ext>
            </a:extLst>
          </a:blip>
          <a:srcRect b="23546"/>
          <a:stretch>
            <a:fillRect/>
          </a:stretch>
        </p:blipFill>
        <p:spPr>
          <a:xfrm>
            <a:off x="236890" y="1125576"/>
            <a:ext cx="6337189" cy="3733800"/>
          </a:xfrm>
          <a:prstGeom prst="rect">
            <a:avLst/>
          </a:prstGeom>
          <a:ln>
            <a:noFill/>
          </a:ln>
          <a:effectLst>
            <a:outerShdw blurRad="50800" dist="38100" dir="2700000" algn="tl" rotWithShape="0">
              <a:prstClr val="black">
                <a:alpha val="40000"/>
              </a:prstClr>
            </a:outerShdw>
          </a:effectLst>
        </p:spPr>
      </p:pic>
      <p:pic>
        <p:nvPicPr>
          <p:cNvPr id="109569" name="Picture 1" descr="M:\Astaro_Image_Material\Astaro_Security_Gateway\Astaro_Security_Gateway_Screenshots\V8\Web\user-portal.jpg"/>
          <p:cNvPicPr>
            <a:picLocks noChangeAspect="1" noChangeArrowheads="1"/>
          </p:cNvPicPr>
          <p:nvPr/>
        </p:nvPicPr>
        <p:blipFill rotWithShape="1">
          <a:blip r:embed="rId4" cstate="print"/>
          <a:srcRect t="8764" b="10574"/>
          <a:stretch/>
        </p:blipFill>
        <p:spPr bwMode="auto">
          <a:xfrm>
            <a:off x="1474097" y="1567013"/>
            <a:ext cx="6155656" cy="3723969"/>
          </a:xfrm>
          <a:prstGeom prst="rect">
            <a:avLst/>
          </a:prstGeom>
          <a:ln>
            <a:noFill/>
          </a:ln>
          <a:effectLst>
            <a:outerShdw blurRad="190500" algn="tl" rotWithShape="0">
              <a:srgbClr val="000000">
                <a:alpha val="70000"/>
              </a:srgbClr>
            </a:outerShdw>
          </a:effectLst>
        </p:spPr>
      </p:pic>
      <p:pic>
        <p:nvPicPr>
          <p:cNvPr id="9" name="Picture Placeholder 7"/>
          <p:cNvPicPr>
            <a:picLocks noChangeAspect="1"/>
          </p:cNvPicPr>
          <p:nvPr/>
        </p:nvPicPr>
        <p:blipFill rotWithShape="1">
          <a:blip r:embed="rId5" cstate="screen">
            <a:extLst>
              <a:ext uri="{28A0092B-C50C-407E-A947-70E740481C1C}">
                <a14:useLocalDpi xmlns:a14="http://schemas.microsoft.com/office/drawing/2010/main" xmlns="" val="0"/>
              </a:ext>
            </a:extLst>
          </a:blip>
          <a:srcRect l="573" t="2195" r="52167" b="4092"/>
          <a:stretch/>
        </p:blipFill>
        <p:spPr>
          <a:xfrm>
            <a:off x="5224250" y="2328641"/>
            <a:ext cx="3540969" cy="2962343"/>
          </a:xfrm>
          <a:prstGeom prst="rect">
            <a:avLst/>
          </a:prstGeom>
          <a:ln>
            <a:noFill/>
          </a:ln>
          <a:effectLst>
            <a:outerShdw blurRad="190500" algn="tl" rotWithShape="0">
              <a:srgbClr val="000000">
                <a:alpha val="70000"/>
              </a:srgbClr>
            </a:outerShdw>
          </a:effectLst>
        </p:spPr>
      </p:pic>
      <p:sp>
        <p:nvSpPr>
          <p:cNvPr id="17" name="Textplatzhalter 15"/>
          <p:cNvSpPr txBox="1">
            <a:spLocks/>
          </p:cNvSpPr>
          <p:nvPr/>
        </p:nvSpPr>
        <p:spPr bwMode="auto">
          <a:xfrm>
            <a:off x="3115931" y="5478551"/>
            <a:ext cx="2871989" cy="456409"/>
          </a:xfrm>
          <a:prstGeom prst="rect">
            <a:avLst/>
          </a:prstGeom>
        </p:spPr>
        <p:txBody>
          <a:bodyPr vert="horz" lIns="0" tIns="0" rIns="0" bIns="0" rtlCol="0">
            <a:normAutofit lnSpcReduction="10000"/>
          </a:bodyPr>
          <a:lstStyle/>
          <a:p>
            <a:pPr lvl="0">
              <a:spcBef>
                <a:spcPts val="1000"/>
              </a:spcBef>
            </a:pPr>
            <a:r>
              <a:rPr lang="cs-CZ" sz="1600" b="1" i="1" dirty="0" smtClean="0">
                <a:solidFill>
                  <a:schemeClr val="tx1">
                    <a:lumMod val="65000"/>
                    <a:lumOff val="35000"/>
                  </a:schemeClr>
                </a:solidFill>
              </a:rPr>
              <a:t>Individuální uživatelský portál</a:t>
            </a:r>
            <a:endParaRPr lang="en-GB" sz="1600" b="1" i="1" dirty="0" smtClean="0">
              <a:solidFill>
                <a:schemeClr val="tx1">
                  <a:lumMod val="65000"/>
                  <a:lumOff val="35000"/>
                </a:schemeClr>
              </a:solidFill>
            </a:endParaRPr>
          </a:p>
        </p:txBody>
      </p:sp>
      <p:sp>
        <p:nvSpPr>
          <p:cNvPr id="19" name="Textplatzhalter 15"/>
          <p:cNvSpPr txBox="1">
            <a:spLocks/>
          </p:cNvSpPr>
          <p:nvPr/>
        </p:nvSpPr>
        <p:spPr bwMode="auto">
          <a:xfrm>
            <a:off x="5998652" y="5476404"/>
            <a:ext cx="2871989" cy="456409"/>
          </a:xfrm>
          <a:prstGeom prst="rect">
            <a:avLst/>
          </a:prstGeom>
        </p:spPr>
        <p:txBody>
          <a:bodyPr vert="horz" lIns="0" tIns="0" rIns="0" bIns="0" rtlCol="0">
            <a:normAutofit lnSpcReduction="10000"/>
          </a:bodyPr>
          <a:lstStyle/>
          <a:p>
            <a:pPr lvl="0">
              <a:spcBef>
                <a:spcPts val="1000"/>
              </a:spcBef>
            </a:pPr>
            <a:r>
              <a:rPr lang="cs-CZ" sz="1600" b="1" i="1" dirty="0" smtClean="0">
                <a:solidFill>
                  <a:schemeClr val="tx1">
                    <a:lumMod val="65000"/>
                    <a:lumOff val="35000"/>
                  </a:schemeClr>
                </a:solidFill>
              </a:rPr>
              <a:t>Rozsáhlé reportovací možnosti</a:t>
            </a:r>
            <a:endParaRPr lang="en-GB" sz="1600" b="1" i="1" dirty="0" smtClean="0">
              <a:solidFill>
                <a:schemeClr val="tx1">
                  <a:lumMod val="65000"/>
                  <a:lumOff val="35000"/>
                </a:schemeClr>
              </a:solidFill>
            </a:endParaRPr>
          </a:p>
        </p:txBody>
      </p:sp>
    </p:spTree>
    <p:extLst>
      <p:ext uri="{BB962C8B-B14F-4D97-AF65-F5344CB8AC3E}">
        <p14:creationId xmlns:p14="http://schemas.microsoft.com/office/powerpoint/2010/main" xmlns="" val="444122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5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staro Master">
  <a:themeElements>
    <a:clrScheme name="Custom 2">
      <a:dk1>
        <a:srgbClr val="000000"/>
      </a:dk1>
      <a:lt1>
        <a:srgbClr val="FFFFFF"/>
      </a:lt1>
      <a:dk2>
        <a:srgbClr val="000000"/>
      </a:dk2>
      <a:lt2>
        <a:srgbClr val="969696"/>
      </a:lt2>
      <a:accent1>
        <a:srgbClr val="FBDF53"/>
      </a:accent1>
      <a:accent2>
        <a:srgbClr val="EE7F00"/>
      </a:accent2>
      <a:accent3>
        <a:srgbClr val="FFFFFF"/>
      </a:accent3>
      <a:accent4>
        <a:srgbClr val="000000"/>
      </a:accent4>
      <a:accent5>
        <a:srgbClr val="FDECB3"/>
      </a:accent5>
      <a:accent6>
        <a:srgbClr val="EE7F00"/>
      </a:accent6>
      <a:hlink>
        <a:srgbClr val="EE7F00"/>
      </a:hlink>
      <a:folHlink>
        <a:srgbClr val="EE7F00"/>
      </a:folHlink>
    </a:clrScheme>
    <a:fontScheme name="Astaro">
      <a:majorFont>
        <a:latin typeface="Eurostile LT Std Ext Two"/>
        <a:ea typeface=""/>
        <a:cs typeface=""/>
      </a:majorFont>
      <a:minorFont>
        <a:latin typeface="Lucid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Custom 2">
      <a:dk1>
        <a:srgbClr val="000000"/>
      </a:dk1>
      <a:lt1>
        <a:srgbClr val="FFFFFF"/>
      </a:lt1>
      <a:dk2>
        <a:srgbClr val="000000"/>
      </a:dk2>
      <a:lt2>
        <a:srgbClr val="969696"/>
      </a:lt2>
      <a:accent1>
        <a:srgbClr val="FBDF53"/>
      </a:accent1>
      <a:accent2>
        <a:srgbClr val="EE7F00"/>
      </a:accent2>
      <a:accent3>
        <a:srgbClr val="FFFFFF"/>
      </a:accent3>
      <a:accent4>
        <a:srgbClr val="000000"/>
      </a:accent4>
      <a:accent5>
        <a:srgbClr val="FDECB3"/>
      </a:accent5>
      <a:accent6>
        <a:srgbClr val="EE7F00"/>
      </a:accent6>
      <a:hlink>
        <a:srgbClr val="EE7F00"/>
      </a:hlink>
      <a:folHlink>
        <a:srgbClr val="EE7F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TotalTime>
  <Words>3868</Words>
  <Application>Microsoft Office PowerPoint</Application>
  <PresentationFormat>Předvádění na obrazovce (4:3)</PresentationFormat>
  <Paragraphs>392</Paragraphs>
  <Slides>25</Slides>
  <Notes>17</Notes>
  <HiddenSlides>0</HiddenSlides>
  <MMClips>0</MMClips>
  <ScaleCrop>false</ScaleCrop>
  <HeadingPairs>
    <vt:vector size="4" baseType="variant">
      <vt:variant>
        <vt:lpstr>Motiv</vt:lpstr>
      </vt:variant>
      <vt:variant>
        <vt:i4>2</vt:i4>
      </vt:variant>
      <vt:variant>
        <vt:lpstr>Nadpisy snímků</vt:lpstr>
      </vt:variant>
      <vt:variant>
        <vt:i4>25</vt:i4>
      </vt:variant>
    </vt:vector>
  </HeadingPairs>
  <TitlesOfParts>
    <vt:vector size="27" baseType="lpstr">
      <vt:lpstr>Astaro Master</vt:lpstr>
      <vt:lpstr>1_Standarddesign</vt:lpstr>
      <vt:lpstr>Astaro Application Control  Next Generation Firewall</vt:lpstr>
      <vt:lpstr>Astaro – Stručný přehled</vt:lpstr>
      <vt:lpstr>Internetové hrozby na vzestupu</vt:lpstr>
      <vt:lpstr>Moderní výzvy v oblasti IT bezpečnosti</vt:lpstr>
      <vt:lpstr>Astaro – přístup „vše v jednom“</vt:lpstr>
      <vt:lpstr>Možnosti nasazení</vt:lpstr>
      <vt:lpstr>Astaro Produkty</vt:lpstr>
      <vt:lpstr>Bezpečnostní funkce</vt:lpstr>
      <vt:lpstr>Jednoduchý management</vt:lpstr>
      <vt:lpstr>Možnosti nasazení</vt:lpstr>
      <vt:lpstr>Astaro Security Gateway Products </vt:lpstr>
      <vt:lpstr>Stateful firewall, Proxy server a Next Generation Firewall</vt:lpstr>
      <vt:lpstr>Jak dnes řídíte webové aplikace?</vt:lpstr>
      <vt:lpstr>Vaši uživatelé používají nevhodné aplikace!?</vt:lpstr>
      <vt:lpstr>Astaro pro vás má řešení!</vt:lpstr>
      <vt:lpstr>Application Control (NGFW) - Flow Monitor</vt:lpstr>
      <vt:lpstr>Flow Monitoring</vt:lpstr>
      <vt:lpstr>Application Control (NGFW) - Flow Monitor </vt:lpstr>
      <vt:lpstr>Application Control (NGFW) - Pravidla</vt:lpstr>
      <vt:lpstr>Application Control (NGFW) – řízení šířky pásma aplikací </vt:lpstr>
      <vt:lpstr>Nové nástroje pro Web-Security reporting</vt:lpstr>
      <vt:lpstr>Nové nástroje pro Web-Security reporting</vt:lpstr>
      <vt:lpstr>Nové nástroje pro Web-Security reporting</vt:lpstr>
      <vt:lpstr>Cena a licencování</vt:lpstr>
      <vt:lpstr>Otázky a odpovědi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Astaro Roadshow 2010 Get The Big Picture</dc:title>
  <dc:creator>Astaro</dc:creator>
  <cp:lastModifiedBy>Aleš Kotmel</cp:lastModifiedBy>
  <cp:revision>2266</cp:revision>
  <cp:lastPrinted>2010-10-18T12:41:46Z</cp:lastPrinted>
  <dcterms:created xsi:type="dcterms:W3CDTF">2009-11-12T14:02:43Z</dcterms:created>
  <dcterms:modified xsi:type="dcterms:W3CDTF">2011-11-24T10:47:10Z</dcterms:modified>
</cp:coreProperties>
</file>